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57" r:id="rId2"/>
    <p:sldId id="304" r:id="rId3"/>
    <p:sldId id="274" r:id="rId4"/>
    <p:sldId id="306" r:id="rId5"/>
    <p:sldId id="307" r:id="rId6"/>
    <p:sldId id="309" r:id="rId7"/>
    <p:sldId id="308" r:id="rId8"/>
    <p:sldId id="302" r:id="rId9"/>
    <p:sldId id="311" r:id="rId10"/>
    <p:sldId id="280" r:id="rId11"/>
    <p:sldId id="303" r:id="rId12"/>
    <p:sldId id="314" r:id="rId13"/>
    <p:sldId id="293" r:id="rId14"/>
    <p:sldId id="316" r:id="rId15"/>
    <p:sldId id="319" r:id="rId16"/>
    <p:sldId id="320" r:id="rId17"/>
    <p:sldId id="322" r:id="rId18"/>
    <p:sldId id="321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35" r:id="rId32"/>
    <p:sldId id="336" r:id="rId33"/>
    <p:sldId id="337" r:id="rId34"/>
    <p:sldId id="339" r:id="rId35"/>
    <p:sldId id="338" r:id="rId36"/>
    <p:sldId id="343" r:id="rId37"/>
    <p:sldId id="340" r:id="rId38"/>
    <p:sldId id="341" r:id="rId39"/>
    <p:sldId id="344" r:id="rId40"/>
    <p:sldId id="342" r:id="rId41"/>
    <p:sldId id="345" r:id="rId42"/>
    <p:sldId id="346" r:id="rId43"/>
    <p:sldId id="347" r:id="rId44"/>
    <p:sldId id="348" r:id="rId45"/>
    <p:sldId id="350" r:id="rId46"/>
    <p:sldId id="349" r:id="rId47"/>
    <p:sldId id="351" r:id="rId48"/>
    <p:sldId id="353" r:id="rId49"/>
    <p:sldId id="354" r:id="rId50"/>
    <p:sldId id="355" r:id="rId5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E4FF"/>
    <a:srgbClr val="E4E4F4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us\Documents\&#1074;&#1099;&#1087;&#1091;&#1089;&#1082;&#1085;&#1080;&#1082;&#1080;\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4754009915427234"/>
          <c:y val="3.2282636764083272E-2"/>
          <c:w val="0.53548459220375233"/>
          <c:h val="0.779102997564835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стандартная программа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Лист1!$A$2:$A$9</c:f>
              <c:strCache>
                <c:ptCount val="8"/>
                <c:pt idx="0">
                  <c:v>в целом обучением</c:v>
                </c:pt>
                <c:pt idx="1">
                  <c:v>общим содержанием программы</c:v>
                </c:pt>
                <c:pt idx="2">
                  <c:v>теоретической частью программы</c:v>
                </c:pt>
                <c:pt idx="3">
                  <c:v>клинической практикой в мед.организации</c:v>
                </c:pt>
                <c:pt idx="4">
                  <c:v>качеством преподавания</c:v>
                </c:pt>
                <c:pt idx="5">
                  <c:v>дипломной работой</c:v>
                </c:pt>
                <c:pt idx="6">
                  <c:v>учебными материалами</c:v>
                </c:pt>
                <c:pt idx="7">
                  <c:v>организацией обучения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4.62</c:v>
                </c:pt>
                <c:pt idx="1">
                  <c:v>4.5599999999999996</c:v>
                </c:pt>
                <c:pt idx="2">
                  <c:v>4.5199999999999996</c:v>
                </c:pt>
                <c:pt idx="3">
                  <c:v>4.74</c:v>
                </c:pt>
                <c:pt idx="4">
                  <c:v>4.6900000000000004</c:v>
                </c:pt>
                <c:pt idx="5">
                  <c:v>4.51</c:v>
                </c:pt>
                <c:pt idx="6">
                  <c:v>4.53</c:v>
                </c:pt>
                <c:pt idx="7">
                  <c:v>4.59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ускоренная программа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Лист1!$A$2:$A$9</c:f>
              <c:strCache>
                <c:ptCount val="8"/>
                <c:pt idx="0">
                  <c:v>в целом обучением</c:v>
                </c:pt>
                <c:pt idx="1">
                  <c:v>общим содержанием программы</c:v>
                </c:pt>
                <c:pt idx="2">
                  <c:v>теоретической частью программы</c:v>
                </c:pt>
                <c:pt idx="3">
                  <c:v>клинической практикой в мед.организации</c:v>
                </c:pt>
                <c:pt idx="4">
                  <c:v>качеством преподавания</c:v>
                </c:pt>
                <c:pt idx="5">
                  <c:v>дипломной работой</c:v>
                </c:pt>
                <c:pt idx="6">
                  <c:v>учебными материалами</c:v>
                </c:pt>
                <c:pt idx="7">
                  <c:v>организацией обучения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4.83</c:v>
                </c:pt>
                <c:pt idx="1">
                  <c:v>4.7699999999999996</c:v>
                </c:pt>
                <c:pt idx="2">
                  <c:v>4.75</c:v>
                </c:pt>
                <c:pt idx="3">
                  <c:v>4.8099999999999996</c:v>
                </c:pt>
                <c:pt idx="4">
                  <c:v>4.76</c:v>
                </c:pt>
                <c:pt idx="5">
                  <c:v>4.6399999999999997</c:v>
                </c:pt>
                <c:pt idx="6">
                  <c:v>4.6900000000000004</c:v>
                </c:pt>
                <c:pt idx="7">
                  <c:v>4.7699999999999996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24256"/>
        <c:axId val="9025792"/>
      </c:barChart>
      <c:catAx>
        <c:axId val="902425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 anchor="t"/>
          <a:lstStyle/>
          <a:p>
            <a:pPr>
              <a:defRPr sz="1400"/>
            </a:pPr>
            <a:endParaRPr lang="ru-RU"/>
          </a:p>
        </c:txPr>
        <c:crossAx val="9025792"/>
        <c:crosses val="autoZero"/>
        <c:auto val="1"/>
        <c:lblAlgn val="l"/>
        <c:lblOffset val="100"/>
        <c:noMultiLvlLbl val="0"/>
      </c:catAx>
      <c:valAx>
        <c:axId val="9025792"/>
        <c:scaling>
          <c:orientation val="minMax"/>
          <c:max val="5"/>
          <c:min val="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902425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5803392631476627"/>
          <c:y val="3.2282636764083272E-2"/>
          <c:w val="0.62499076504325846"/>
          <c:h val="0.779102997564835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стандартная программа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Лист1!$A$2:$A$10</c:f>
              <c:strCache>
                <c:ptCount val="9"/>
                <c:pt idx="0">
                  <c:v>Обучение</c:v>
                </c:pt>
                <c:pt idx="1">
                  <c:v>Профессионализм</c:v>
                </c:pt>
                <c:pt idx="2">
                  <c:v>Коммуникации</c:v>
                </c:pt>
                <c:pt idx="3">
                  <c:v>Инновации</c:v>
                </c:pt>
                <c:pt idx="4">
                  <c:v>Клиническое сестринское дело</c:v>
                </c:pt>
                <c:pt idx="5">
                  <c:v>Научный подход и доказательная сестринская практика</c:v>
                </c:pt>
                <c:pt idx="6">
                  <c:v>Менеджмент и качество</c:v>
                </c:pt>
                <c:pt idx="7">
                  <c:v>Укрепление здоровья</c:v>
                </c:pt>
                <c:pt idx="8">
                  <c:v>Обучение и руководство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4.67</c:v>
                </c:pt>
                <c:pt idx="1">
                  <c:v>4.68</c:v>
                </c:pt>
                <c:pt idx="2">
                  <c:v>4.75</c:v>
                </c:pt>
                <c:pt idx="3">
                  <c:v>4.62</c:v>
                </c:pt>
                <c:pt idx="4">
                  <c:v>4.6500000000000004</c:v>
                </c:pt>
                <c:pt idx="5">
                  <c:v>4.51</c:v>
                </c:pt>
                <c:pt idx="6">
                  <c:v>4.59</c:v>
                </c:pt>
                <c:pt idx="7">
                  <c:v>4.75</c:v>
                </c:pt>
                <c:pt idx="8">
                  <c:v>4.5999999999999996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ускоренная программа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Лист1!$A$2:$A$10</c:f>
              <c:strCache>
                <c:ptCount val="9"/>
                <c:pt idx="0">
                  <c:v>Обучение</c:v>
                </c:pt>
                <c:pt idx="1">
                  <c:v>Профессионализм</c:v>
                </c:pt>
                <c:pt idx="2">
                  <c:v>Коммуникации</c:v>
                </c:pt>
                <c:pt idx="3">
                  <c:v>Инновации</c:v>
                </c:pt>
                <c:pt idx="4">
                  <c:v>Клиническое сестринское дело</c:v>
                </c:pt>
                <c:pt idx="5">
                  <c:v>Научный подход и доказательная сестринская практика</c:v>
                </c:pt>
                <c:pt idx="6">
                  <c:v>Менеджмент и качество</c:v>
                </c:pt>
                <c:pt idx="7">
                  <c:v>Укрепление здоровья</c:v>
                </c:pt>
                <c:pt idx="8">
                  <c:v>Обучение и руководство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4.63</c:v>
                </c:pt>
                <c:pt idx="1">
                  <c:v>4.71</c:v>
                </c:pt>
                <c:pt idx="2">
                  <c:v>4.72</c:v>
                </c:pt>
                <c:pt idx="3">
                  <c:v>4.63</c:v>
                </c:pt>
                <c:pt idx="4">
                  <c:v>4.72</c:v>
                </c:pt>
                <c:pt idx="5">
                  <c:v>4.53</c:v>
                </c:pt>
                <c:pt idx="6">
                  <c:v>4.7</c:v>
                </c:pt>
                <c:pt idx="7">
                  <c:v>4.7300000000000004</c:v>
                </c:pt>
                <c:pt idx="8">
                  <c:v>4.6500000000000004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20640"/>
        <c:axId val="11122176"/>
      </c:barChart>
      <c:catAx>
        <c:axId val="1112064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 anchor="t"/>
          <a:lstStyle/>
          <a:p>
            <a:pPr>
              <a:defRPr sz="1400"/>
            </a:pPr>
            <a:endParaRPr lang="ru-RU"/>
          </a:p>
        </c:txPr>
        <c:crossAx val="11122176"/>
        <c:crosses val="autoZero"/>
        <c:auto val="1"/>
        <c:lblAlgn val="l"/>
        <c:lblOffset val="100"/>
        <c:noMultiLvlLbl val="0"/>
      </c:catAx>
      <c:valAx>
        <c:axId val="11122176"/>
        <c:scaling>
          <c:orientation val="minMax"/>
          <c:max val="5"/>
          <c:min val="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12064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600904053659956E-2"/>
          <c:y val="2.8602085148433799E-2"/>
          <c:w val="0.41246463983668707"/>
          <c:h val="0.8960311061928791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работать в ПМСП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3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стандартная программа</c:v>
                </c:pt>
                <c:pt idx="1">
                  <c:v>ускоренная программа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0.16420000000000001</c:v>
                </c:pt>
                <c:pt idx="1">
                  <c:v>0.23230000000000001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работать в многопрофильном стационаре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3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стандартная программа</c:v>
                </c:pt>
                <c:pt idx="1">
                  <c:v>ускоренная программа</c:v>
                </c:pt>
              </c:strCache>
            </c:strRef>
          </c:cat>
          <c:val>
            <c:numRef>
              <c:f>Лист1!$C$2:$C$3</c:f>
              <c:numCache>
                <c:formatCode>0.00%</c:formatCode>
                <c:ptCount val="2"/>
                <c:pt idx="0">
                  <c:v>0.21640000000000001</c:v>
                </c:pt>
                <c:pt idx="1">
                  <c:v>0.39350000000000002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работать в организациях сестринского ухода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txPr>
              <a:bodyPr/>
              <a:lstStyle/>
              <a:p>
                <a:pPr>
                  <a:defRPr sz="13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стандартная программа</c:v>
                </c:pt>
                <c:pt idx="1">
                  <c:v>ускоренная программа</c:v>
                </c:pt>
              </c:strCache>
            </c:strRef>
          </c:cat>
          <c:val>
            <c:numRef>
              <c:f>Лист1!$D$2:$D$3</c:f>
              <c:numCache>
                <c:formatCode>0.00%</c:formatCode>
                <c:ptCount val="2"/>
                <c:pt idx="0">
                  <c:v>3.73E-2</c:v>
                </c:pt>
                <c:pt idx="1">
                  <c:v>5.16E-2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работать в республиканских организациях здравоохранения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3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стандартная программа</c:v>
                </c:pt>
                <c:pt idx="1">
                  <c:v>ускоренная программа</c:v>
                </c:pt>
              </c:strCache>
            </c:strRef>
          </c:cat>
          <c:val>
            <c:numRef>
              <c:f>Лист1!$E$2:$E$3</c:f>
              <c:numCache>
                <c:formatCode>0.00%</c:formatCode>
                <c:ptCount val="2"/>
                <c:pt idx="0">
                  <c:v>0.18659999999999999</c:v>
                </c:pt>
                <c:pt idx="1">
                  <c:v>0.17419999999999999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работать преподавателем в мед.колледже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3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стандартная программа</c:v>
                </c:pt>
                <c:pt idx="1">
                  <c:v>ускоренная программа</c:v>
                </c:pt>
              </c:strCache>
            </c:strRef>
          </c:cat>
          <c:val>
            <c:numRef>
              <c:f>Лист1!$F$2:$F$3</c:f>
              <c:numCache>
                <c:formatCode>0.00%</c:formatCode>
                <c:ptCount val="2"/>
                <c:pt idx="0">
                  <c:v>5.2200000000000003E-2</c:v>
                </c:pt>
                <c:pt idx="1">
                  <c:v>5.8099999999999999E-2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работать не в сфере здравоохранения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300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стандартная программа</c:v>
                </c:pt>
                <c:pt idx="1">
                  <c:v>ускоренная программа</c:v>
                </c:pt>
              </c:strCache>
            </c:strRef>
          </c:cat>
          <c:val>
            <c:numRef>
              <c:f>Лист1!$G$2:$G$3</c:f>
              <c:numCache>
                <c:formatCode>0.00%</c:formatCode>
                <c:ptCount val="2"/>
                <c:pt idx="0">
                  <c:v>3.73E-2</c:v>
                </c:pt>
                <c:pt idx="1">
                  <c:v>6.4999999999999997E-3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не работать, продолжить обучение в вузе по сестринскому делу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3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стандартная программа</c:v>
                </c:pt>
                <c:pt idx="1">
                  <c:v>ускоренная программа</c:v>
                </c:pt>
              </c:strCache>
            </c:strRef>
          </c:cat>
          <c:val>
            <c:numRef>
              <c:f>Лист1!$H$2:$H$3</c:f>
              <c:numCache>
                <c:formatCode>0.00%</c:formatCode>
                <c:ptCount val="2"/>
                <c:pt idx="0">
                  <c:v>6.7199999999999996E-2</c:v>
                </c:pt>
                <c:pt idx="1">
                  <c:v>7.7399999999999997E-2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не работать, продолжить обучение в вузе по общей медицине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300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стандартная программа</c:v>
                </c:pt>
                <c:pt idx="1">
                  <c:v>ускоренная программа</c:v>
                </c:pt>
              </c:strCache>
            </c:strRef>
          </c:cat>
          <c:val>
            <c:numRef>
              <c:f>Лист1!$I$2:$I$3</c:f>
              <c:numCache>
                <c:formatCode>0.00%</c:formatCode>
                <c:ptCount val="2"/>
                <c:pt idx="0">
                  <c:v>0.17910000000000001</c:v>
                </c:pt>
                <c:pt idx="1">
                  <c:v>6.4999999999999997E-3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не работать, продолжить обучение в вузе по специальности, не связанной со здравоохранением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1"/>
              <c:delete val="1"/>
            </c:dLbl>
            <c:txPr>
              <a:bodyPr/>
              <a:lstStyle/>
              <a:p>
                <a:pPr>
                  <a:defRPr sz="13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стандартная программа</c:v>
                </c:pt>
                <c:pt idx="1">
                  <c:v>ускоренная программа</c:v>
                </c:pt>
              </c:strCache>
            </c:strRef>
          </c:cat>
          <c:val>
            <c:numRef>
              <c:f>Лист1!$J$2:$J$3</c:f>
              <c:numCache>
                <c:formatCode>General</c:formatCode>
                <c:ptCount val="2"/>
                <c:pt idx="0" formatCode="0.00%">
                  <c:v>4.48E-2</c:v>
                </c:pt>
                <c:pt idx="1">
                  <c:v>0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нет представления о будущем месте работы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dLbl>
              <c:idx val="1"/>
              <c:delete val="1"/>
            </c:dLbl>
            <c:txPr>
              <a:bodyPr/>
              <a:lstStyle/>
              <a:p>
                <a:pPr>
                  <a:defRPr sz="13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стандартная программа</c:v>
                </c:pt>
                <c:pt idx="1">
                  <c:v>ускоренная программа</c:v>
                </c:pt>
              </c:strCache>
            </c:strRef>
          </c:cat>
          <c:val>
            <c:numRef>
              <c:f>Лист1!$K$2:$K$3</c:f>
              <c:numCache>
                <c:formatCode>General</c:formatCode>
                <c:ptCount val="2"/>
                <c:pt idx="0" formatCode="0.00%">
                  <c:v>1.49E-2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278976"/>
        <c:axId val="11284864"/>
      </c:barChart>
      <c:catAx>
        <c:axId val="112789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350"/>
            </a:pPr>
            <a:endParaRPr lang="ru-RU"/>
          </a:p>
        </c:txPr>
        <c:crossAx val="11284864"/>
        <c:crosses val="autoZero"/>
        <c:auto val="1"/>
        <c:lblAlgn val="ctr"/>
        <c:lblOffset val="100"/>
        <c:noMultiLvlLbl val="0"/>
      </c:catAx>
      <c:valAx>
        <c:axId val="11284864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278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0676691455234757"/>
          <c:y val="0"/>
          <c:w val="0.48397382618839319"/>
          <c:h val="0.99922833866412508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5511292020700802"/>
          <c:y val="3.6925142665323936E-2"/>
          <c:w val="0.59310274774975158"/>
          <c:h val="0.4785116458344804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Лист4!$A$18</c:f>
              <c:strCache>
                <c:ptCount val="1"/>
                <c:pt idx="0">
                  <c:v>Очень вероятно, буду лидером и иниицатором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-3.766478342749529E-3"/>
                  <c:y val="-9.3991272239006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0.100704934541792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Лист4!$B$17:$C$17</c:f>
              <c:strCache>
                <c:ptCount val="2"/>
                <c:pt idx="0">
                  <c:v>Выпускники стандартной учебной программы (n=134)</c:v>
                </c:pt>
                <c:pt idx="1">
                  <c:v>Выпускники ускоренной учебной программы (n=155)</c:v>
                </c:pt>
              </c:strCache>
            </c:strRef>
          </c:cat>
          <c:val>
            <c:numRef>
              <c:f>Лист4!$B$18:$C$18</c:f>
              <c:numCache>
                <c:formatCode>0.00%</c:formatCode>
                <c:ptCount val="2"/>
                <c:pt idx="0">
                  <c:v>0.29099999999999998</c:v>
                </c:pt>
                <c:pt idx="1">
                  <c:v>0.39350000000000002</c:v>
                </c:pt>
              </c:numCache>
            </c:numRef>
          </c:val>
        </c:ser>
        <c:ser>
          <c:idx val="1"/>
          <c:order val="1"/>
          <c:tx>
            <c:strRef>
              <c:f>Лист4!$A$19</c:f>
              <c:strCache>
                <c:ptCount val="1"/>
                <c:pt idx="0">
                  <c:v>Очень вероятно, буду активно помогать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-9.73481033903994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8832391713747645E-3"/>
                  <c:y val="-0.100704934541792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Лист4!$B$17:$C$17</c:f>
              <c:strCache>
                <c:ptCount val="2"/>
                <c:pt idx="0">
                  <c:v>Выпускники стандартной учебной программы (n=134)</c:v>
                </c:pt>
                <c:pt idx="1">
                  <c:v>Выпускники ускоренной учебной программы (n=155)</c:v>
                </c:pt>
              </c:strCache>
            </c:strRef>
          </c:cat>
          <c:val>
            <c:numRef>
              <c:f>Лист4!$B$19:$C$19</c:f>
              <c:numCache>
                <c:formatCode>0.00%</c:formatCode>
                <c:ptCount val="2"/>
                <c:pt idx="0">
                  <c:v>0.3881</c:v>
                </c:pt>
                <c:pt idx="1">
                  <c:v>0.3871</c:v>
                </c:pt>
              </c:numCache>
            </c:numRef>
          </c:val>
        </c:ser>
        <c:ser>
          <c:idx val="2"/>
          <c:order val="2"/>
          <c:tx>
            <c:strRef>
              <c:f>Лист4!$A$20</c:f>
              <c:strCache>
                <c:ptCount val="1"/>
                <c:pt idx="0">
                  <c:v>Вероятно, если будет необходимо и/или будет поддержка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-1.8832391713747645E-3"/>
                  <c:y val="-9.3991272239006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0.100704934541792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Лист4!$B$17:$C$17</c:f>
              <c:strCache>
                <c:ptCount val="2"/>
                <c:pt idx="0">
                  <c:v>Выпускники стандартной учебной программы (n=134)</c:v>
                </c:pt>
                <c:pt idx="1">
                  <c:v>Выпускники ускоренной учебной программы (n=155)</c:v>
                </c:pt>
              </c:strCache>
            </c:strRef>
          </c:cat>
          <c:val>
            <c:numRef>
              <c:f>Лист4!$B$20:$C$20</c:f>
              <c:numCache>
                <c:formatCode>0.00%</c:formatCode>
                <c:ptCount val="2"/>
                <c:pt idx="0">
                  <c:v>0.15670000000000001</c:v>
                </c:pt>
                <c:pt idx="1">
                  <c:v>0.17419999999999999</c:v>
                </c:pt>
              </c:numCache>
            </c:numRef>
          </c:val>
        </c:ser>
        <c:ser>
          <c:idx val="3"/>
          <c:order val="3"/>
          <c:tx>
            <c:strRef>
              <c:f>Лист4!$A$21</c:f>
              <c:strCache>
                <c:ptCount val="1"/>
                <c:pt idx="0">
                  <c:v>Мало вероятно 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Лист4!$B$17:$C$17</c:f>
              <c:strCache>
                <c:ptCount val="2"/>
                <c:pt idx="0">
                  <c:v>Выпускники стандартной учебной программы (n=134)</c:v>
                </c:pt>
                <c:pt idx="1">
                  <c:v>Выпускники ускоренной учебной программы (n=155)</c:v>
                </c:pt>
              </c:strCache>
            </c:strRef>
          </c:cat>
          <c:val>
            <c:numRef>
              <c:f>Лист4!$B$21:$C$21</c:f>
              <c:numCache>
                <c:formatCode>0.00%</c:formatCode>
                <c:ptCount val="2"/>
                <c:pt idx="0">
                  <c:v>4.48E-2</c:v>
                </c:pt>
                <c:pt idx="1">
                  <c:v>1.9400000000000001E-2</c:v>
                </c:pt>
              </c:numCache>
            </c:numRef>
          </c:val>
        </c:ser>
        <c:ser>
          <c:idx val="4"/>
          <c:order val="4"/>
          <c:tx>
            <c:strRef>
              <c:f>Лист4!$A$22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Лист4!$B$17:$C$17</c:f>
              <c:strCache>
                <c:ptCount val="2"/>
                <c:pt idx="0">
                  <c:v>Выпускники стандартной учебной программы (n=134)</c:v>
                </c:pt>
                <c:pt idx="1">
                  <c:v>Выпускники ускоренной учебной программы (n=155)</c:v>
                </c:pt>
              </c:strCache>
            </c:strRef>
          </c:cat>
          <c:val>
            <c:numRef>
              <c:f>Лист4!$B$22:$C$22</c:f>
              <c:numCache>
                <c:formatCode>0.00%</c:formatCode>
                <c:ptCount val="2"/>
                <c:pt idx="0">
                  <c:v>0.11940000000000001</c:v>
                </c:pt>
                <c:pt idx="1">
                  <c:v>2.58E-2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0961408"/>
        <c:axId val="110962944"/>
      </c:barChart>
      <c:catAx>
        <c:axId val="110961408"/>
        <c:scaling>
          <c:orientation val="minMax"/>
        </c:scaling>
        <c:delete val="0"/>
        <c:axPos val="l"/>
        <c:majorTickMark val="out"/>
        <c:minorTickMark val="none"/>
        <c:tickLblPos val="nextTo"/>
        <c:crossAx val="110962944"/>
        <c:crosses val="autoZero"/>
        <c:auto val="1"/>
        <c:lblAlgn val="ctr"/>
        <c:lblOffset val="100"/>
        <c:noMultiLvlLbl val="0"/>
      </c:catAx>
      <c:valAx>
        <c:axId val="110962944"/>
        <c:scaling>
          <c:orientation val="minMax"/>
          <c:max val="1"/>
        </c:scaling>
        <c:delete val="0"/>
        <c:axPos val="b"/>
        <c:numFmt formatCode="0%" sourceLinked="0"/>
        <c:majorTickMark val="out"/>
        <c:minorTickMark val="none"/>
        <c:tickLblPos val="nextTo"/>
        <c:crossAx val="1109614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4.4420892329766773E-2"/>
          <c:y val="0.62705308689560657"/>
          <c:w val="0.8968071230659026"/>
          <c:h val="0.33915988565496163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+mn-lt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902692718965678E-2"/>
          <c:y val="4.4861391929187228E-2"/>
          <c:w val="0.27021847963449014"/>
          <c:h val="0.910277216141625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Прикладные бакалавры будут лидерами и инициаторами внедрения новых продвинутых сестринских услуг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0.00%</c:formatCode>
                <c:ptCount val="1"/>
                <c:pt idx="0">
                  <c:v>0.2918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Прикладные бакалавры будут активно помогать внедрять новые продвинутые сестринские технологии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0.00%</c:formatCode>
                <c:ptCount val="1"/>
                <c:pt idx="0">
                  <c:v>0.25209999999999999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Прикладные бакалавры будут внедрять новые продвинутые сестринские услуги, если это будет необходимо и/или будет поддержка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0.00%</c:formatCode>
                <c:ptCount val="1"/>
                <c:pt idx="0">
                  <c:v>0.34279999999999999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Лист1!$E$2</c:f>
              <c:numCache>
                <c:formatCode>0.00%</c:formatCode>
                <c:ptCount val="1"/>
                <c:pt idx="0">
                  <c:v>0.1133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338496"/>
        <c:axId val="11340032"/>
      </c:barChart>
      <c:catAx>
        <c:axId val="11338496"/>
        <c:scaling>
          <c:orientation val="minMax"/>
        </c:scaling>
        <c:delete val="1"/>
        <c:axPos val="b"/>
        <c:majorTickMark val="out"/>
        <c:minorTickMark val="none"/>
        <c:tickLblPos val="nextTo"/>
        <c:crossAx val="11340032"/>
        <c:crosses val="autoZero"/>
        <c:auto val="1"/>
        <c:lblAlgn val="ctr"/>
        <c:lblOffset val="100"/>
        <c:noMultiLvlLbl val="0"/>
      </c:catAx>
      <c:valAx>
        <c:axId val="11340032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113384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1565203655098673"/>
          <c:y val="2.1483825652131937E-2"/>
          <c:w val="0.67508870418975409"/>
          <c:h val="0.971062291052754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92D050"/>
              </a:solidFill>
            </c:spPr>
          </c:dPt>
          <c:dPt>
            <c:idx val="2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3"/>
            <c:bubble3D val="0"/>
            <c:spPr>
              <a:solidFill>
                <a:schemeClr val="accent2"/>
              </a:solidFill>
            </c:spPr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cat>
            <c:strRef>
              <c:f>Лист1!$A$2:$A$6</c:f>
              <c:strCache>
                <c:ptCount val="5"/>
                <c:pt idx="0">
                  <c:v>очень ожидаю</c:v>
                </c:pt>
                <c:pt idx="1">
                  <c:v>ожидаю</c:v>
                </c:pt>
                <c:pt idx="2">
                  <c:v>мало ожидаю</c:v>
                </c:pt>
                <c:pt idx="3">
                  <c:v>не ожидаю</c:v>
                </c:pt>
                <c:pt idx="4">
                  <c:v>затрудняюсь с ответом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0.21</c:v>
                </c:pt>
                <c:pt idx="1">
                  <c:v>0.53</c:v>
                </c:pt>
                <c:pt idx="2">
                  <c:v>0.11</c:v>
                </c:pt>
                <c:pt idx="3">
                  <c:v>0.04</c:v>
                </c:pt>
                <c:pt idx="4">
                  <c:v>0.11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194833284728301"/>
          <c:y val="0.26399116199658534"/>
          <c:w val="0.36879240789345774"/>
          <c:h val="0.4720176760068293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0DFFB0-6C63-43E8-B9F1-7BD0BC36BE98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98D08-3C16-4CFB-AA29-20D9177385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061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C2B63-D80B-433D-9280-C30889C013A1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6902E-7817-41A1-B1C8-13859A6901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519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71800" y="2420888"/>
            <a:ext cx="5900192" cy="288032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180000" algn="l"/>
            <a:r>
              <a:rPr lang="kk-KZ" sz="2800" b="1" dirty="0" smtClean="0"/>
              <a:t>Результаты внедрения новой системы управления сестринской службой в организациях практического здравоохранения</a:t>
            </a:r>
            <a:endParaRPr lang="ru-RU" sz="2800" b="1" dirty="0"/>
          </a:p>
        </p:txBody>
      </p:sp>
      <p:pic>
        <p:nvPicPr>
          <p:cNvPr id="1026" name="Picture 2" descr="http://www.rcrz.kz/images/banners/logor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41369"/>
            <a:ext cx="4097660" cy="875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32657"/>
            <a:ext cx="4694287" cy="1005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20888"/>
            <a:ext cx="1720104" cy="1467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771800" y="5517232"/>
            <a:ext cx="59046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Шалхарова</a:t>
            </a:r>
            <a:r>
              <a:rPr lang="ru-RU" dirty="0" smtClean="0"/>
              <a:t> </a:t>
            </a:r>
            <a:r>
              <a:rPr lang="ru-RU" dirty="0"/>
              <a:t>Ж.С., председатель правления </a:t>
            </a:r>
            <a:endParaRPr lang="ru-RU" dirty="0" smtClean="0"/>
          </a:p>
          <a:p>
            <a:r>
              <a:rPr lang="ru-RU" dirty="0" smtClean="0"/>
              <a:t>ОЮЛ </a:t>
            </a:r>
            <a:r>
              <a:rPr lang="ru-RU" dirty="0"/>
              <a:t>«Союз медицинских колледжей Казахстана</a:t>
            </a:r>
            <a:r>
              <a:rPr lang="ru-RU" dirty="0" smtClean="0"/>
              <a:t>»</a:t>
            </a:r>
          </a:p>
          <a:p>
            <a:endParaRPr lang="ru-RU" dirty="0">
              <a:ea typeface="Calibri"/>
              <a:cs typeface="Times New Roman"/>
            </a:endParaRPr>
          </a:p>
          <a:p>
            <a:r>
              <a:rPr lang="ru-RU" dirty="0" smtClean="0">
                <a:ea typeface="Calibri"/>
                <a:cs typeface="Times New Roman"/>
              </a:rPr>
              <a:t>22-23 июня 2018 г.</a:t>
            </a:r>
            <a:endParaRPr lang="ru-RU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794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64096"/>
          </a:xfrm>
          <a:solidFill>
            <a:srgbClr val="CDE4FF"/>
          </a:solidFill>
        </p:spPr>
        <p:txBody>
          <a:bodyPr>
            <a:noAutofit/>
          </a:bodyPr>
          <a:lstStyle/>
          <a:p>
            <a:r>
              <a:rPr lang="ru-RU" sz="1600" b="1" dirty="0" smtClean="0"/>
              <a:t>Ответы работодателей и выпускников прикладного </a:t>
            </a:r>
            <a:r>
              <a:rPr lang="ru-RU" sz="1600" b="1" dirty="0" err="1" smtClean="0"/>
              <a:t>бакалавриата</a:t>
            </a:r>
            <a:r>
              <a:rPr lang="ru-RU" sz="1600" b="1" dirty="0" smtClean="0"/>
              <a:t> на вопрос: «Как Вы думаете, для повышения эффективности качества оказываемых услуг, насколько сильно организации здравоохранения нуждаются в прикладных бакалаврах?»</a:t>
            </a:r>
            <a:endParaRPr lang="ru-RU" sz="1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2609567"/>
              </p:ext>
            </p:extLst>
          </p:nvPr>
        </p:nvGraphicFramePr>
        <p:xfrm>
          <a:off x="493204" y="1268760"/>
          <a:ext cx="8229600" cy="4893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1350"/>
                <a:gridCol w="1123693"/>
                <a:gridCol w="1017813"/>
                <a:gridCol w="1144186"/>
                <a:gridCol w="1144186"/>
                <a:gridCol w="1161904"/>
                <a:gridCol w="1126468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0 (затрудняюсь ответить)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 (не нуждаются)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 (слабо нуждаются, 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</a:rPr>
                        <a:t>до 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</a:rPr>
                        <a:t>10%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всех медсестер должны быть прикладными бакалаврами)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 (нуждаются, 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</a:rPr>
                        <a:t>10-25%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всех медсестер должны быть прикладными бакалаврами)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 (очень нуждаются, 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C00000"/>
                          </a:solidFill>
                          <a:effectLst/>
                        </a:rPr>
                        <a:t>25-50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</a:rPr>
                        <a:t>%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всех медсестер должны быть прикладными бакалаврами)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5 (очень нуждаются, 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</a:rPr>
                        <a:t>более 50%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всех медсестер должны быть прикладными бакалаврами)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DE4FF"/>
                    </a:solidFill>
                  </a:tcPr>
                </a:tc>
              </a:tr>
              <a:tr h="9097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Поликлиники и другие организации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ПМСП: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10,2%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В-1,5: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5,2%</a:t>
                      </a:r>
                      <a:endParaRPr lang="ru-RU" sz="1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В-3,5: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3,0%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1,3%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В-1,5: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1,3%</a:t>
                      </a:r>
                      <a:endParaRPr lang="ru-RU" sz="1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В-3,5: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7,2%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В-1,5: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3,2%</a:t>
                      </a:r>
                      <a:endParaRPr lang="ru-RU" sz="1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В-3,5: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2,2%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24,7%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В-1,5: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6,5%</a:t>
                      </a:r>
                      <a:endParaRPr lang="ru-RU" sz="1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В-3,5: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8,9%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28,6%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В-1,5: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27,7%</a:t>
                      </a:r>
                      <a:endParaRPr lang="ru-RU" sz="1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В-3,5: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32,8%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28,1%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В-1,5: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56,1%</a:t>
                      </a:r>
                      <a:endParaRPr lang="ru-RU" sz="1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В-3,5: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53,0%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Многопрофильные стационары: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8,4%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В-1,5: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3,8%</a:t>
                      </a:r>
                      <a:endParaRPr lang="ru-RU" sz="1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В-3,5: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2,2%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0,9%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В-1,5: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1,3%</a:t>
                      </a:r>
                      <a:endParaRPr lang="ru-RU" sz="1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В-3,5: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6,1%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В-1,5: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2,6%</a:t>
                      </a:r>
                      <a:endParaRPr lang="ru-RU" sz="1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В-3,5: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1,5%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30,0%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В-1,5: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5,8%</a:t>
                      </a:r>
                      <a:endParaRPr lang="ru-RU" sz="1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В-3,5: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8,2%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26,1%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В-1,5: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25,2%</a:t>
                      </a:r>
                      <a:endParaRPr lang="ru-RU" sz="1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В-3,5: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34,3%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28,6%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В-1,5: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61,3%</a:t>
                      </a:r>
                      <a:endParaRPr lang="ru-RU" sz="1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В-3,5: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53,7%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Организации сестринского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ухода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7,2%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В-1,5: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3,2%</a:t>
                      </a:r>
                      <a:endParaRPr lang="ru-RU" sz="1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В-3,5: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0,7%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1,4%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В-1,5: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0,7%</a:t>
                      </a:r>
                      <a:endParaRPr lang="ru-RU" sz="1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В-3,5: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6,4%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В-1,5: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2,6%</a:t>
                      </a:r>
                      <a:endParaRPr lang="ru-RU" sz="1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В-3,5: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0,8%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22,6%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В-1,5: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4,5%</a:t>
                      </a:r>
                      <a:endParaRPr lang="ru-RU" sz="1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В-3,5: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6,7%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32,7%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В-1,5: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21,3%</a:t>
                      </a:r>
                      <a:endParaRPr lang="ru-RU" sz="1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В-3,5: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38,1%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29,6%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В-1,5: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67,7%</a:t>
                      </a:r>
                      <a:endParaRPr lang="ru-RU" sz="1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В-3,5: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53,7%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Республиканские и национальные организации здравоохранения и научные центры: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13,2%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В-1,5: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2,6%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В-3,5: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2,2%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2,8%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В-1,5: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В-3,5: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6,1%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В-1,5: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3,2%</a:t>
                      </a:r>
                      <a:endParaRPr lang="ru-RU" sz="1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В-3,5: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3,0%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24,5%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В-1,5: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7,7%</a:t>
                      </a:r>
                      <a:endParaRPr lang="ru-RU" sz="1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В-3,5: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7,5%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27,9%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В-1,5: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31,0%</a:t>
                      </a:r>
                      <a:endParaRPr lang="ru-RU" sz="1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В-3,5: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39,6%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25,5%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В-1,5: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55,5%</a:t>
                      </a:r>
                      <a:endParaRPr lang="ru-RU" sz="1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В-3,5: 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47,7%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6207695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Р – работодатели, В-3,5 – выпускники прикладного </a:t>
            </a:r>
            <a:r>
              <a:rPr lang="ru-RU" sz="1200" i="1" dirty="0" err="1" smtClean="0"/>
              <a:t>бакалавриата</a:t>
            </a:r>
            <a:r>
              <a:rPr lang="ru-RU" sz="1200" i="1" dirty="0" smtClean="0"/>
              <a:t> 3,5-годичной учебной программы после 11 класса; В-1,5 – выпускники прикладного </a:t>
            </a:r>
            <a:r>
              <a:rPr lang="ru-RU" sz="1200" i="1" dirty="0" err="1" smtClean="0"/>
              <a:t>бакалавриата</a:t>
            </a:r>
            <a:r>
              <a:rPr lang="ru-RU" sz="1200" i="1" dirty="0" smtClean="0"/>
              <a:t> 1,5-годичной ускоренной учебной программы для медсестер со стажем.</a:t>
            </a:r>
            <a:endParaRPr lang="ru-RU" sz="1200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444208" y="2996952"/>
            <a:ext cx="2232248" cy="309634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5508104" y="3356992"/>
            <a:ext cx="72008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489798" y="4077072"/>
            <a:ext cx="72008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470748" y="4725144"/>
            <a:ext cx="72008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489798" y="5517232"/>
            <a:ext cx="72008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660232" y="3342134"/>
            <a:ext cx="72008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7812360" y="3356992"/>
            <a:ext cx="72008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660232" y="4077072"/>
            <a:ext cx="72008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7812360" y="4077072"/>
            <a:ext cx="72008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660232" y="4725144"/>
            <a:ext cx="72008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7812360" y="4725144"/>
            <a:ext cx="72008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660232" y="5521424"/>
            <a:ext cx="72008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812360" y="5521424"/>
            <a:ext cx="72008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633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CDE4FF"/>
          </a:solidFill>
        </p:spPr>
        <p:txBody>
          <a:bodyPr>
            <a:noAutofit/>
          </a:bodyPr>
          <a:lstStyle/>
          <a:p>
            <a:r>
              <a:rPr lang="ru-RU" sz="1800" b="1" dirty="0" smtClean="0"/>
              <a:t>Ожидания работодателей от прикладных бакалавров.</a:t>
            </a:r>
            <a:br>
              <a:rPr lang="ru-RU" sz="1800" b="1" dirty="0" smtClean="0"/>
            </a:br>
            <a:r>
              <a:rPr lang="ru-RU" sz="1800" b="1" dirty="0" smtClean="0"/>
              <a:t>Контент-анализ открытых ответов на вопрос: «На Ваш взгляд, какие функции, сферы деятельности и потенциальные ниши являются наиболее подходящими для работы прикладных бакалавров?»</a:t>
            </a:r>
            <a:endParaRPr lang="ru-RU" sz="1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5040560"/>
          </a:xfrm>
        </p:spPr>
        <p:txBody>
          <a:bodyPr>
            <a:noAutofit/>
          </a:bodyPr>
          <a:lstStyle/>
          <a:p>
            <a:r>
              <a:rPr lang="ru-RU" sz="1500" dirty="0" smtClean="0"/>
              <a:t>Независимое </a:t>
            </a:r>
            <a:r>
              <a:rPr lang="ru-RU" sz="1500" dirty="0"/>
              <a:t>от врача принятие решения по сестринской оценке, сестринскому диагнозу, плану сестринских </a:t>
            </a:r>
            <a:r>
              <a:rPr lang="ru-RU" sz="1500" dirty="0" smtClean="0"/>
              <a:t>вмешательств, реализация независимого сестринского ухода  – 57 ответов;</a:t>
            </a:r>
          </a:p>
          <a:p>
            <a:r>
              <a:rPr lang="ru-RU" sz="1500" dirty="0"/>
              <a:t>Обучение и консультирование пациентов, населения – 30 ответов;</a:t>
            </a:r>
          </a:p>
          <a:p>
            <a:r>
              <a:rPr lang="ru-RU" sz="1500" dirty="0"/>
              <a:t>Сестринские исследования, внедрение инновационных доказательных сестринских услуг, технологий и процедур – 17 ответов;</a:t>
            </a:r>
          </a:p>
          <a:p>
            <a:r>
              <a:rPr lang="ru-RU" sz="1500" dirty="0" err="1" smtClean="0"/>
              <a:t>Скрининги</a:t>
            </a:r>
            <a:r>
              <a:rPr lang="ru-RU" sz="1500" dirty="0" smtClean="0"/>
              <a:t> </a:t>
            </a:r>
            <a:r>
              <a:rPr lang="ru-RU" sz="1500" dirty="0"/>
              <a:t>– 35 ответов;</a:t>
            </a:r>
          </a:p>
          <a:p>
            <a:r>
              <a:rPr lang="ru-RU" sz="1500" dirty="0"/>
              <a:t>Программа управления заболеваниями – 34 ответа;</a:t>
            </a:r>
          </a:p>
          <a:p>
            <a:r>
              <a:rPr lang="ru-RU" sz="1500" dirty="0"/>
              <a:t>Паллиативная помощь – 31 </a:t>
            </a:r>
            <a:r>
              <a:rPr lang="ru-RU" sz="1500" dirty="0" smtClean="0"/>
              <a:t>ответ</a:t>
            </a:r>
            <a:r>
              <a:rPr lang="ru-RU" sz="1500" dirty="0"/>
              <a:t>;</a:t>
            </a:r>
          </a:p>
          <a:p>
            <a:r>
              <a:rPr lang="ru-RU" sz="1500" dirty="0" smtClean="0"/>
              <a:t>Индивидуальный </a:t>
            </a:r>
            <a:r>
              <a:rPr lang="ru-RU" sz="1500" dirty="0"/>
              <a:t>прием пациента медсестрой по социально значимым заболеваниям, в том числе первичный </a:t>
            </a:r>
            <a:r>
              <a:rPr lang="ru-RU" sz="1500" dirty="0" smtClean="0"/>
              <a:t>прием – 30 ответов;</a:t>
            </a:r>
          </a:p>
          <a:p>
            <a:r>
              <a:rPr lang="ru-RU" sz="1500" dirty="0" smtClean="0"/>
              <a:t>Делегирование отдельных врачебных функций медсестре – 28 ответов;</a:t>
            </a:r>
          </a:p>
          <a:p>
            <a:r>
              <a:rPr lang="ru-RU" sz="1500" dirty="0" smtClean="0"/>
              <a:t>Статистический отдел – 13 ответов;</a:t>
            </a:r>
          </a:p>
          <a:p>
            <a:r>
              <a:rPr lang="ru-RU" sz="1500" dirty="0" smtClean="0"/>
              <a:t>Главные медсестры – 25 ответов;</a:t>
            </a:r>
          </a:p>
          <a:p>
            <a:r>
              <a:rPr lang="ru-RU" sz="1500" dirty="0" smtClean="0"/>
              <a:t>Старшие медсестры – 29 ответов;</a:t>
            </a:r>
          </a:p>
          <a:p>
            <a:r>
              <a:rPr lang="ru-RU" sz="1500" dirty="0" smtClean="0"/>
              <a:t>ПМСП – 17 ответов;</a:t>
            </a:r>
          </a:p>
          <a:p>
            <a:r>
              <a:rPr lang="ru-RU" sz="1500" dirty="0" smtClean="0"/>
              <a:t>Клинические медсестры в отделениях больниц – 16 ответов;</a:t>
            </a:r>
          </a:p>
          <a:p>
            <a:r>
              <a:rPr lang="ru-RU" sz="1500" dirty="0" smtClean="0"/>
              <a:t>Преподавание в колледже – 23 ответа;</a:t>
            </a:r>
          </a:p>
          <a:p>
            <a:r>
              <a:rPr lang="ru-RU" sz="1500" dirty="0" smtClean="0"/>
              <a:t>Менеджмент, организация  сестринского дела – 38 ответов. </a:t>
            </a:r>
          </a:p>
          <a:p>
            <a:endParaRPr lang="ru-RU" sz="1500" dirty="0" smtClean="0"/>
          </a:p>
          <a:p>
            <a:endParaRPr lang="ru-RU" sz="1500" dirty="0" smtClean="0"/>
          </a:p>
          <a:p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102218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7380930"/>
              </p:ext>
            </p:extLst>
          </p:nvPr>
        </p:nvGraphicFramePr>
        <p:xfrm>
          <a:off x="827584" y="1772816"/>
          <a:ext cx="7406640" cy="417118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968552"/>
                <a:gridCol w="1224136"/>
                <a:gridCol w="1213952"/>
              </a:tblGrid>
              <a:tr h="399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</a:rPr>
                        <a:t>Области сестринской практики:</a:t>
                      </a:r>
                      <a:endParaRPr lang="ru-RU" sz="1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</a:rPr>
                        <a:t>Настоящая ситуация</a:t>
                      </a:r>
                      <a:endParaRPr lang="ru-RU" sz="1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</a:rPr>
                        <a:t>Будущие ожидания</a:t>
                      </a:r>
                      <a:endParaRPr lang="ru-RU" sz="1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DE4FF"/>
                    </a:solidFill>
                  </a:tcPr>
                </a:tc>
              </a:tr>
              <a:tr h="193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1. Независимая сестринская оценка и план ухода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3,21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3,98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DE4FF"/>
                    </a:solidFill>
                  </a:tcPr>
                </a:tc>
              </a:tr>
              <a:tr h="193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2. Делегирование от врачей медсестрам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3,42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4,04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DE4FF"/>
                    </a:solidFill>
                  </a:tcPr>
                </a:tc>
              </a:tr>
              <a:tr h="193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3. Обучение и руководство пациентов и их семей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3,56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4,22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DE4FF"/>
                    </a:solidFill>
                  </a:tcPr>
                </a:tc>
              </a:tr>
              <a:tr h="399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4. Коммуникации и координация в команде специалистов здравоохранения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3,29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4,03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DE4FF"/>
                    </a:solidFill>
                  </a:tcPr>
                </a:tc>
              </a:tr>
              <a:tr h="193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5. Качество ухода и безопасность пациента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3,59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4,21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DE4FF"/>
                    </a:solidFill>
                  </a:tcPr>
                </a:tc>
              </a:tr>
              <a:tr h="193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6. Укрепление и профилактика здоровья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3,27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3,99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DE4FF"/>
                    </a:solidFill>
                  </a:tcPr>
                </a:tc>
              </a:tr>
              <a:tr h="193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7. Доказательная сестринская практика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3,43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4,18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DE4FF"/>
                    </a:solidFill>
                  </a:tcPr>
                </a:tc>
              </a:tr>
              <a:tr h="193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8. Профессионализм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3,58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4,17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DE4FF"/>
                    </a:solidFill>
                  </a:tcPr>
                </a:tc>
              </a:tr>
              <a:tr h="193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9. Обновление знаний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3,66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4,28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DE4FF"/>
                    </a:solidFill>
                  </a:tcPr>
                </a:tc>
              </a:tr>
              <a:tr h="193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10. Наставничество/менторство и супервизия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3,67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4,26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DE4FF"/>
                    </a:solidFill>
                  </a:tcPr>
                </a:tc>
              </a:tr>
              <a:tr h="193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11. Управление и лидерство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effectLst/>
                        </a:rPr>
                        <a:t>3,45</a:t>
                      </a:r>
                      <a:endParaRPr lang="ru-RU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4,13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DE4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0077815"/>
              </p:ext>
            </p:extLst>
          </p:nvPr>
        </p:nvGraphicFramePr>
        <p:xfrm>
          <a:off x="755576" y="332656"/>
          <a:ext cx="7488832" cy="1296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8832"/>
              </a:tblGrid>
              <a:tr h="12961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/>
                        <a:t>2 ЗАДАЧА. </a:t>
                      </a:r>
                    </a:p>
                    <a:p>
                      <a:pPr algn="ctr"/>
                      <a:r>
                        <a:rPr lang="ru-RU" sz="2200" b="0" dirty="0" smtClean="0"/>
                        <a:t>Определение области и объема профессиональной практики медсестер разных уровней образования</a:t>
                      </a:r>
                      <a:endParaRPr lang="ru-RU" sz="2200" b="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27584" y="6023029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641 респондентов (67,4% выборки – руководители, заместители, заведующие отделениями, старшие медсестры). </a:t>
            </a:r>
          </a:p>
        </p:txBody>
      </p:sp>
    </p:spTree>
    <p:extLst>
      <p:ext uri="{BB962C8B-B14F-4D97-AF65-F5344CB8AC3E}">
        <p14:creationId xmlns:p14="http://schemas.microsoft.com/office/powerpoint/2010/main" val="4795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700808"/>
            <a:ext cx="8229600" cy="1152128"/>
          </a:xfrm>
        </p:spPr>
        <p:txBody>
          <a:bodyPr>
            <a:noAutofit/>
          </a:bodyPr>
          <a:lstStyle/>
          <a:p>
            <a:pPr algn="l"/>
            <a:r>
              <a:rPr lang="kk-KZ" sz="1600" dirty="0"/>
              <a:t>Рассмотрев 4 разные концептуальные модели </a:t>
            </a:r>
            <a:r>
              <a:rPr lang="kk-KZ" sz="1600" dirty="0" smtClean="0"/>
              <a:t>организации </a:t>
            </a:r>
            <a:r>
              <a:rPr lang="kk-KZ" sz="1600" dirty="0"/>
              <a:t>сестринской службы в мировой практике </a:t>
            </a:r>
            <a:r>
              <a:rPr lang="kk-KZ" sz="1600" dirty="0" smtClean="0"/>
              <a:t>(</a:t>
            </a:r>
            <a:r>
              <a:rPr lang="kk-KZ" sz="1600" dirty="0"/>
              <a:t>функциональная, первичная, командная, матричная), </a:t>
            </a:r>
            <a:r>
              <a:rPr lang="kk-KZ" sz="1600" dirty="0" smtClean="0"/>
              <a:t>участники </a:t>
            </a:r>
            <a:r>
              <a:rPr lang="kk-KZ" sz="1600" dirty="0"/>
              <a:t>пилотного проекта большинством голосов выбрали концептуальные модели, которые будут реализовываться </a:t>
            </a:r>
            <a:r>
              <a:rPr lang="kk-KZ" sz="1600" dirty="0" smtClean="0"/>
              <a:t>в </a:t>
            </a:r>
            <a:r>
              <a:rPr lang="kk-KZ" sz="1600" dirty="0"/>
              <a:t>медицинских организациях Казахстана</a:t>
            </a:r>
            <a:r>
              <a:rPr lang="kk-KZ" sz="1600" dirty="0" smtClean="0"/>
              <a:t>:</a:t>
            </a: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0006544"/>
              </p:ext>
            </p:extLst>
          </p:nvPr>
        </p:nvGraphicFramePr>
        <p:xfrm>
          <a:off x="611560" y="2895560"/>
          <a:ext cx="8136904" cy="36576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49101"/>
                <a:gridCol w="6687803"/>
              </a:tblGrid>
              <a:tr h="1997214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</a:rPr>
                        <a:t>Первичная сестринская модель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Это метод организации сестринского ухода, в котором </a:t>
                      </a:r>
                      <a:r>
                        <a:rPr lang="ru-RU" sz="1600" b="1" dirty="0">
                          <a:effectLst/>
                        </a:rPr>
                        <a:t>одна медсестра несет ответственность за оценку пациента, планирование соответствующей помощи и оценку прогресса этого пациента на протяжении всего его пребывания в больнице и при выписке.</a:t>
                      </a:r>
                    </a:p>
                    <a:p>
                      <a:pPr marL="85725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Первичная модель сестринского ухода поддерживает пациент-центрированный подход, обеспечивает непрерывность ухода и безопасность пациента, поддерживает профессионализм медсестер, автономию, широкие полномочия должностей и независимое принятие решений.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DE4FF"/>
                    </a:solidFill>
                  </a:tcPr>
                </a:tc>
              </a:tr>
              <a:tr h="1099130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</a:rPr>
                        <a:t>Командная сестринская модель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Командная сестринская модель предполагает организацию </a:t>
                      </a:r>
                      <a:r>
                        <a:rPr lang="kk-KZ" sz="1600" b="1" dirty="0">
                          <a:effectLst/>
                        </a:rPr>
                        <a:t>многопрофессиональной команды медсестер, врачей, других специалистов здравоохранения</a:t>
                      </a:r>
                      <a:r>
                        <a:rPr lang="kk-KZ" sz="1600" dirty="0">
                          <a:effectLst/>
                        </a:rPr>
                        <a:t>, что позволяет эффективно действовать в нестабильных условиях, более эффективно решать проблемы, продвигать инновационные решения для улучшения качества медицинской помощи.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3806024"/>
              </p:ext>
            </p:extLst>
          </p:nvPr>
        </p:nvGraphicFramePr>
        <p:xfrm>
          <a:off x="611560" y="296064"/>
          <a:ext cx="8136904" cy="1332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/>
              </a:tblGrid>
              <a:tr h="13327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/>
                        <a:t>3 ЗАДАЧА. </a:t>
                      </a:r>
                    </a:p>
                    <a:p>
                      <a:pPr algn="ctr"/>
                      <a:r>
                        <a:rPr lang="ru-RU" sz="2200" b="0" dirty="0" smtClean="0"/>
                        <a:t>Определение концептуальных моделей организации сестринской службы в медицинских организациях</a:t>
                      </a:r>
                      <a:endParaRPr lang="ru-RU" sz="2200" b="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851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6220414"/>
              </p:ext>
            </p:extLst>
          </p:nvPr>
        </p:nvGraphicFramePr>
        <p:xfrm>
          <a:off x="395536" y="404664"/>
          <a:ext cx="8424936" cy="1584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4936"/>
              </a:tblGrid>
              <a:tr h="15841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/>
                        <a:t>4 ЗАДАЧА. </a:t>
                      </a:r>
                    </a:p>
                    <a:p>
                      <a:pPr algn="ctr"/>
                      <a:r>
                        <a:rPr lang="ru-RU" sz="2200" b="0" dirty="0" smtClean="0"/>
                        <a:t>Определение  рекомендуемой (типовой) модели организации сестринской службы в медицинских организациях</a:t>
                      </a:r>
                      <a:endParaRPr lang="ru-RU" sz="2200" b="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76330"/>
              </p:ext>
            </p:extLst>
          </p:nvPr>
        </p:nvGraphicFramePr>
        <p:xfrm>
          <a:off x="395536" y="2204864"/>
          <a:ext cx="8352928" cy="39642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/>
                <a:gridCol w="2952328"/>
                <a:gridCol w="3456384"/>
              </a:tblGrid>
              <a:tr h="465917">
                <a:tc rowSpan="2">
                  <a:txBody>
                    <a:bodyPr/>
                    <a:lstStyle/>
                    <a:p>
                      <a:r>
                        <a:rPr lang="ru-RU" b="1" dirty="0" smtClean="0"/>
                        <a:t>Стратегический уровень</a:t>
                      </a:r>
                      <a:endParaRPr lang="ru-RU" b="1" dirty="0"/>
                    </a:p>
                  </a:txBody>
                  <a:tcPr anchor="ctr">
                    <a:solidFill>
                      <a:srgbClr val="CDE4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Руководитель</a:t>
                      </a:r>
                      <a:r>
                        <a:rPr lang="ru-RU" baseline="0" dirty="0" smtClean="0"/>
                        <a:t> медицинской организации</a:t>
                      </a:r>
                      <a:endParaRPr lang="ru-RU" dirty="0"/>
                    </a:p>
                  </a:txBody>
                  <a:tcPr anchor="ctr">
                    <a:solidFill>
                      <a:srgbClr val="CDE4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CDE4FF"/>
                    </a:solidFill>
                  </a:tcPr>
                </a:tc>
              </a:tr>
              <a:tr h="116479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Заместитель</a:t>
                      </a:r>
                      <a:r>
                        <a:rPr lang="ru-RU" baseline="0" dirty="0" smtClean="0"/>
                        <a:t> по медицинским вопросам (врач)</a:t>
                      </a:r>
                      <a:endParaRPr lang="ru-RU" dirty="0"/>
                    </a:p>
                  </a:txBody>
                  <a:tcPr anchor="ctr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Заместитель</a:t>
                      </a:r>
                      <a:r>
                        <a:rPr lang="ru-RU" baseline="0" dirty="0" smtClean="0"/>
                        <a:t> по </a:t>
                      </a:r>
                    </a:p>
                    <a:p>
                      <a:pPr algn="ctr"/>
                      <a:r>
                        <a:rPr lang="ru-RU" baseline="0" dirty="0" smtClean="0"/>
                        <a:t>сестринскому делу (медсестра</a:t>
                      </a:r>
                      <a:r>
                        <a:rPr lang="en-US" baseline="0" dirty="0" smtClean="0"/>
                        <a:t>)</a:t>
                      </a:r>
                      <a:endParaRPr lang="ru-RU" dirty="0"/>
                    </a:p>
                  </a:txBody>
                  <a:tcPr anchor="ctr">
                    <a:solidFill>
                      <a:srgbClr val="CDE4FF"/>
                    </a:solidFill>
                  </a:tcPr>
                </a:tc>
              </a:tr>
              <a:tr h="151819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Срединный уровень (включая </a:t>
                      </a:r>
                      <a:r>
                        <a:rPr lang="ru-RU" b="1" dirty="0" err="1" smtClean="0"/>
                        <a:t>техноструктуры</a:t>
                      </a:r>
                      <a:r>
                        <a:rPr lang="ru-RU" b="1" dirty="0" smtClean="0"/>
                        <a:t>)</a:t>
                      </a:r>
                      <a:endParaRPr lang="ru-RU" b="1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Руководители</a:t>
                      </a:r>
                      <a:r>
                        <a:rPr lang="kk-KZ" baseline="0" dirty="0" smtClean="0"/>
                        <a:t>  департаментов (врачи)</a:t>
                      </a:r>
                    </a:p>
                    <a:p>
                      <a:pPr algn="ctr"/>
                      <a:endParaRPr lang="kk-KZ" baseline="0" dirty="0" smtClean="0"/>
                    </a:p>
                    <a:p>
                      <a:pPr algn="ctr"/>
                      <a:r>
                        <a:rPr lang="kk-KZ" baseline="0" dirty="0" smtClean="0"/>
                        <a:t>Заведующие отделениями </a:t>
                      </a:r>
                      <a:r>
                        <a:rPr lang="ru-RU" baseline="0" dirty="0" smtClean="0"/>
                        <a:t>(врачи)</a:t>
                      </a:r>
                      <a:endParaRPr lang="ru-RU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Координаторы по сестринскому делу (медсестры)</a:t>
                      </a:r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Старшие медсестры (медсестры)</a:t>
                      </a:r>
                      <a:endParaRPr lang="ru-RU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1535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Операционное ядро</a:t>
                      </a:r>
                      <a:endParaRPr lang="ru-RU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Врачи</a:t>
                      </a:r>
                      <a:endParaRPr lang="ru-RU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Команда медсестер</a:t>
                      </a:r>
                      <a:r>
                        <a:rPr lang="ru-RU" baseline="0" dirty="0" smtClean="0"/>
                        <a:t> разных уровней образования</a:t>
                      </a:r>
                      <a:endParaRPr lang="ru-RU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>
            <a:off x="5148064" y="3212976"/>
            <a:ext cx="28803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134719" y="4509120"/>
            <a:ext cx="28803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134719" y="5805264"/>
            <a:ext cx="28803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88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2292438"/>
              </p:ext>
            </p:extLst>
          </p:nvPr>
        </p:nvGraphicFramePr>
        <p:xfrm>
          <a:off x="389553" y="260648"/>
          <a:ext cx="8424936" cy="144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4936"/>
              </a:tblGrid>
              <a:tr h="1440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/>
                        <a:t>5 ЗАДАЧА. </a:t>
                      </a:r>
                    </a:p>
                    <a:p>
                      <a:pPr algn="ctr"/>
                      <a:r>
                        <a:rPr lang="ru-RU" sz="2200" b="0" dirty="0" smtClean="0"/>
                        <a:t>Определение потребности для введения в штатное расписание должности клинических медсестер-бакалавров с учетом области и объема профессиональной практики.</a:t>
                      </a:r>
                      <a:endParaRPr lang="ru-RU" sz="2200" b="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51520" y="1700808"/>
            <a:ext cx="8712968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b="1" dirty="0" smtClean="0">
                <a:latin typeface="+mj-lt"/>
              </a:rPr>
              <a:t>А. Предложены </a:t>
            </a:r>
            <a:r>
              <a:rPr lang="ru-RU" sz="1500" b="1" dirty="0">
                <a:latin typeface="+mj-lt"/>
              </a:rPr>
              <a:t>изменения в Номенклатуру должностей работников здравоохранения (приказ МЗ РК </a:t>
            </a:r>
            <a:r>
              <a:rPr lang="ru-RU" sz="1500" b="1" u="sng" dirty="0">
                <a:latin typeface="+mj-lt"/>
              </a:rPr>
              <a:t>№775</a:t>
            </a:r>
            <a:r>
              <a:rPr lang="ru-RU" sz="1500" dirty="0">
                <a:latin typeface="+mj-lt"/>
              </a:rPr>
              <a:t>):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>
                <a:latin typeface="+mj-lt"/>
              </a:rPr>
              <a:t>внедрение должности «медсестра расширенной практики» для прикладных и академических бакалавров;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>
                <a:latin typeface="+mj-lt"/>
              </a:rPr>
              <a:t>перенос старших медсестер в раздел должностей руководителей.</a:t>
            </a:r>
          </a:p>
          <a:p>
            <a:r>
              <a:rPr lang="ru-RU" sz="1500" b="1" dirty="0" smtClean="0">
                <a:latin typeface="+mj-lt"/>
              </a:rPr>
              <a:t>В. Предложены </a:t>
            </a:r>
            <a:r>
              <a:rPr lang="ru-RU" sz="1500" b="1" dirty="0">
                <a:latin typeface="+mj-lt"/>
              </a:rPr>
              <a:t>изменения в Квалификационные характеристики должностей работников здравоохранения (приказ МЗ РК </a:t>
            </a:r>
            <a:r>
              <a:rPr lang="ru-RU" sz="1500" b="1" u="sng" dirty="0">
                <a:latin typeface="+mj-lt"/>
              </a:rPr>
              <a:t>№791</a:t>
            </a:r>
            <a:r>
              <a:rPr lang="ru-RU" sz="1500" dirty="0">
                <a:latin typeface="+mj-lt"/>
              </a:rPr>
              <a:t>):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1500" dirty="0">
                <a:latin typeface="+mj-lt"/>
              </a:rPr>
              <a:t>введение должности «медсестра расширенной практики» для прикладных и академических бакалавров, медсестер </a:t>
            </a:r>
            <a:r>
              <a:rPr lang="ru-RU" sz="1500" dirty="0" err="1">
                <a:latin typeface="+mj-lt"/>
              </a:rPr>
              <a:t>ТиПО</a:t>
            </a:r>
            <a:r>
              <a:rPr lang="ru-RU" sz="1500" dirty="0">
                <a:latin typeface="+mj-lt"/>
              </a:rPr>
              <a:t> при условии прохождения ПК по расширенной делегированной функции по утвержденной МЗ РК учебной программе, проведенной утвержденными национальными тренерами с получением сертификата ПК государственного образца и обязательством переобучения на прикладной/академический </a:t>
            </a:r>
            <a:r>
              <a:rPr lang="ru-RU" sz="1500" dirty="0" err="1">
                <a:latin typeface="+mj-lt"/>
              </a:rPr>
              <a:t>бакалавриат</a:t>
            </a:r>
            <a:r>
              <a:rPr lang="ru-RU" sz="1500" dirty="0">
                <a:latin typeface="+mj-lt"/>
              </a:rPr>
              <a:t> в течение 5 лет;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1500" dirty="0">
                <a:latin typeface="+mj-lt"/>
              </a:rPr>
              <a:t>пересмотр квалификационных характеристик по функционалу должностей руководителей (</a:t>
            </a:r>
            <a:r>
              <a:rPr lang="ru-RU" sz="1500" dirty="0" err="1">
                <a:latin typeface="+mj-lt"/>
              </a:rPr>
              <a:t>зам.директора</a:t>
            </a:r>
            <a:r>
              <a:rPr lang="ru-RU" sz="1500" dirty="0">
                <a:latin typeface="+mj-lt"/>
              </a:rPr>
              <a:t> по сестринскому делу/главная медсестра, старшая медсестра) с учетом внедрения новой модели управления сестринской службой;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1500" dirty="0">
                <a:latin typeface="+mj-lt"/>
              </a:rPr>
              <a:t>введение делегированных функций от врача медсестрам в функциональные обязанности медсестер расширенной практики.</a:t>
            </a:r>
          </a:p>
          <a:p>
            <a:pPr>
              <a:defRPr/>
            </a:pPr>
            <a:r>
              <a:rPr lang="ru-RU" sz="1500" b="1" dirty="0" smtClean="0">
                <a:latin typeface="+mj-lt"/>
              </a:rPr>
              <a:t>С. </a:t>
            </a:r>
            <a:r>
              <a:rPr lang="ru-RU" sz="1500" b="1" dirty="0">
                <a:latin typeface="+mj-lt"/>
              </a:rPr>
              <a:t>Предложены изменения в Реестр должностей гражданских служащих в некоторых сферах системы здравоохранения (приказ МЗСР </a:t>
            </a:r>
            <a:r>
              <a:rPr lang="ru-RU" sz="1500" b="1" u="sng" dirty="0">
                <a:latin typeface="+mj-lt"/>
              </a:rPr>
              <a:t>№1043</a:t>
            </a:r>
            <a:r>
              <a:rPr lang="ru-RU" sz="1500" dirty="0">
                <a:latin typeface="+mj-lt"/>
              </a:rPr>
              <a:t>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1500" dirty="0">
                <a:latin typeface="+mj-lt"/>
              </a:rPr>
              <a:t>ввести должности для медсестер расширенной практики с </a:t>
            </a:r>
            <a:r>
              <a:rPr lang="ru-RU" sz="1500" dirty="0" err="1">
                <a:latin typeface="+mj-lt"/>
              </a:rPr>
              <a:t>послесредним</a:t>
            </a:r>
            <a:r>
              <a:rPr lang="ru-RU" sz="1500" dirty="0">
                <a:latin typeface="+mj-lt"/>
              </a:rPr>
              <a:t> уровнем квалификации (предварительный официальный ответ Министерства труда и социальной защиты – В3</a:t>
            </a:r>
            <a:r>
              <a:rPr lang="ru-RU" sz="1500" dirty="0" smtClean="0">
                <a:latin typeface="+mj-lt"/>
              </a:rPr>
              <a:t>)</a:t>
            </a:r>
            <a:endParaRPr lang="ru-RU" sz="15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5894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CDE4FF"/>
          </a:solidFill>
        </p:spPr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ru-RU" sz="2000" b="1" dirty="0">
                <a:latin typeface="+mn-lt"/>
              </a:rPr>
              <a:t>Варианты предложений по штатным нормативам медсестер расширенной практики и младших медсестер </a:t>
            </a:r>
            <a:r>
              <a:rPr lang="ru-RU" sz="2000" b="1" u="sng" dirty="0">
                <a:latin typeface="+mn-lt"/>
              </a:rPr>
              <a:t>для стационаров</a:t>
            </a:r>
            <a:r>
              <a:rPr lang="ru-RU" sz="2000" b="1" dirty="0" smtClean="0">
                <a:latin typeface="+mn-lt"/>
              </a:rPr>
              <a:t>:</a:t>
            </a:r>
            <a:endParaRPr lang="ru-RU" sz="2000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678952"/>
              </p:ext>
            </p:extLst>
          </p:nvPr>
        </p:nvGraphicFramePr>
        <p:xfrm>
          <a:off x="539552" y="1484784"/>
          <a:ext cx="8136904" cy="51526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8854"/>
                <a:gridCol w="2244428"/>
                <a:gridCol w="885019"/>
                <a:gridCol w="1142618"/>
                <a:gridCol w="1219133"/>
                <a:gridCol w="236685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Да, согласен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Нет, не согласен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Затрудняюсь ответить (%)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Комментарии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Реорганизация всех ставок медсестер в приемном отделении в ставки медсестер расширенной практики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73,91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(68,75)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21,74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(21,88)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4,35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(9,38)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Медсестер отделения реанимации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Работает как координатор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Часть медсестры общей практики, часть  - медсестры расширенной практики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Реорганизация в клинических отделениях 1 ставки палатной медсестры в медсестру расширенной практики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90,91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(83,87)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9,09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(12,90)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(3,23)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Реорганизация в клинических отделениях 1 ставки процедурной медсестры в медсестру расширенной практики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76,19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(70,00)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19,05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(23,33)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4,76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(6,67)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898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9347789"/>
              </p:ext>
            </p:extLst>
          </p:nvPr>
        </p:nvGraphicFramePr>
        <p:xfrm>
          <a:off x="323528" y="116632"/>
          <a:ext cx="8640961" cy="662482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96128"/>
                <a:gridCol w="2383464"/>
                <a:gridCol w="1220311"/>
                <a:gridCol w="1070561"/>
                <a:gridCol w="1376436"/>
                <a:gridCol w="2294061"/>
              </a:tblGrid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Да, согласен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(%)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Нет, не согласен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(%)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Затрудняюсь ответить (%)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Комментарии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Дополнение к действующей штатке 1 ставки медсестры расширенной практики в каждое клиническое отделение вне зависимости от коек и числа профиля пациентов (взрослые, детские)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54,55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(51,61)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31,82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(29,03)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13,64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(19,35)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Необходима привязка </a:t>
                      </a:r>
                      <a:r>
                        <a:rPr lang="ru-RU" sz="1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доп.должностей</a:t>
                      </a: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медсестер расширенной практики к коечной мощности, так как последняя бывает различной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Дополнение к действующей </a:t>
                      </a:r>
                      <a:r>
                        <a:rPr lang="ru-RU" sz="1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штатке</a:t>
                      </a: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1 ставки медсестры расширенной практики в каждое клиническое отделение из расчета 1 ставка на 20 коек вне зависимости от профиля пациентов (взрослые, детские)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30,00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(27,59)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50,00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(48,28)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(24,14)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Такое незначительное число должностей медсестер расширенной практики мало скажется на работе отделения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Дополнение к действующей </a:t>
                      </a:r>
                      <a:r>
                        <a:rPr lang="ru-RU" sz="1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штатке</a:t>
                      </a: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1 ставки медсестры расширенной практики в каждое клиническое отделение из расчета 1 ставка на 6 коек взрослых и 4 койки детских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40,91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(48,39)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36,36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(29,03)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22,73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(22,58)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Это вызовет переизбыток специалистов. К тому же, практически в таком количестве невозможно обеспечить подготовку кадров медсестер расширенной практики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500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3662120"/>
              </p:ext>
            </p:extLst>
          </p:nvPr>
        </p:nvGraphicFramePr>
        <p:xfrm>
          <a:off x="323527" y="449924"/>
          <a:ext cx="8640961" cy="564337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96128"/>
                <a:gridCol w="2383464"/>
                <a:gridCol w="920809"/>
                <a:gridCol w="1080120"/>
                <a:gridCol w="1152128"/>
                <a:gridCol w="2808312"/>
              </a:tblGrid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Да, согласен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(%)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Нет, не согласен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(%)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Затрудняюсь ответить (%)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Комментарии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Дополнение к действующей штатке 1 ставки медсестры расширенной практики в каждое клиническое отделение на разное число коек в зависимости от профиля отделения (в случае согласия с этим ответом, внизу, в графе «другое» конкретизируйте предложения по штатным нормативам)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61,90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(53,33%)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14,29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(20,00)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23,81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(26,67)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Это более </a:t>
                      </a:r>
                      <a:r>
                        <a:rPr lang="ru-RU" sz="1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реалистичые</a:t>
                      </a: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цифры с учетом текущего уровня потенциала для обеспечения подготовки кадров медсестер расширенной практики.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Учитывать возраст и профиль пациентов, в среднем 1 медсестра на 8-10 пациентов.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Так как мы являемся организацией третьего уровня оказания перинатальной помощи, прием пациентов ведется согласно регионализации, также для постепенного делегирования обязанностей врача к медсестре расширенной практике, что требуется не более 1 ставки, независимо от количества коек.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43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1189192"/>
              </p:ext>
            </p:extLst>
          </p:nvPr>
        </p:nvGraphicFramePr>
        <p:xfrm>
          <a:off x="323527" y="449924"/>
          <a:ext cx="8640961" cy="61341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96128"/>
                <a:gridCol w="2383464"/>
                <a:gridCol w="920809"/>
                <a:gridCol w="1080120"/>
                <a:gridCol w="1152128"/>
                <a:gridCol w="2808312"/>
              </a:tblGrid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Да, согласен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(%)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Нет, не согласен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(%)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Затрудняюсь ответить (%)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Комментарии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Дополнение к действующей штатке 2 ставок младших медсестер по уходу на 20 коек в отделении анестезиологии-реанимации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68,18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(64,52)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18,18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(19,35)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13,64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(16,13)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Такое соотношение нереально по причине часто гораздо меньшей фактической мощности отделений реанимации</a:t>
                      </a: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Дополнение к действующей штатке ставок младших медсестер по уходу в других клинических отделениях, кроме анестезиологии-реанимации (в случае согласия с этим ответом, внизу, в графе «другое» конкретизируйте предложения по штатным нормативам)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71,43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(63,33)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14,29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(13,33)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14,29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(23,33)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Отделения нефрологии, неврологии, инсультный центр, </a:t>
                      </a:r>
                      <a:r>
                        <a:rPr lang="ru-RU" sz="1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комбустиология</a:t>
                      </a: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отделение хирургической инфекции, </a:t>
                      </a:r>
                      <a:r>
                        <a:rPr lang="ru-RU" sz="1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политравмы</a:t>
                      </a: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ортохирургии</a:t>
                      </a: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ЛОР, общей и плановой хирургии, гинекологии, кардиологии и </a:t>
                      </a:r>
                      <a:r>
                        <a:rPr lang="ru-RU" sz="1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кардиоПИТ</a:t>
                      </a: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токсикологии, центр реабилитации, гематологии, ОАРИТ, сосудистой хирургии.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При отсутствии лиц по уходу и количества пациентов в отделении, например отделении патологии новорожденных на 4, хирургическое отделение на 6 пациентов.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73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84976" cy="576064"/>
          </a:xfrm>
          <a:solidFill>
            <a:srgbClr val="99CCFF"/>
          </a:solidFill>
        </p:spPr>
        <p:txBody>
          <a:bodyPr>
            <a:noAutofit/>
          </a:bodyPr>
          <a:lstStyle/>
          <a:p>
            <a:r>
              <a:rPr lang="ru-RU" sz="1600" b="1" dirty="0">
                <a:latin typeface="Arial Narrow" pitchFamily="34" charset="0"/>
              </a:rPr>
              <a:t>ПИЛОТНЫЙ ПРОЕКТ по разработке </a:t>
            </a:r>
            <a:r>
              <a:rPr lang="ru-RU" sz="1600" b="1" dirty="0" smtClean="0">
                <a:latin typeface="Arial Narrow" pitchFamily="34" charset="0"/>
              </a:rPr>
              <a:t>и внедрению новой </a:t>
            </a:r>
            <a:r>
              <a:rPr lang="ru-RU" sz="1600" b="1" dirty="0">
                <a:latin typeface="Arial Narrow" pitchFamily="34" charset="0"/>
              </a:rPr>
              <a:t>модели сестринской службы в организациях практического здравоохранения – </a:t>
            </a:r>
            <a:r>
              <a:rPr lang="ru-RU" sz="1600" b="1" dirty="0" smtClean="0">
                <a:latin typeface="Arial Narrow" pitchFamily="34" charset="0"/>
              </a:rPr>
              <a:t>клинических </a:t>
            </a:r>
            <a:r>
              <a:rPr lang="ru-RU" sz="1600" b="1" dirty="0">
                <a:latin typeface="Arial Narrow" pitchFamily="34" charset="0"/>
              </a:rPr>
              <a:t>базах </a:t>
            </a:r>
            <a:r>
              <a:rPr lang="ru-RU" sz="1600" b="1" dirty="0" smtClean="0">
                <a:latin typeface="Arial Narrow" pitchFamily="34" charset="0"/>
              </a:rPr>
              <a:t>высших </a:t>
            </a:r>
            <a:r>
              <a:rPr lang="ru-RU" sz="1600" b="1" dirty="0">
                <a:latin typeface="Arial Narrow" pitchFamily="34" charset="0"/>
              </a:rPr>
              <a:t>медицинских колледжей </a:t>
            </a:r>
            <a:r>
              <a:rPr lang="ru-RU" sz="1600" b="1" dirty="0" smtClean="0">
                <a:latin typeface="Arial Narrow" pitchFamily="34" charset="0"/>
              </a:rPr>
              <a:t>РК</a:t>
            </a:r>
            <a:endParaRPr lang="ru-RU" sz="1600" dirty="0">
              <a:latin typeface="Arial Narrow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682585"/>
              </p:ext>
            </p:extLst>
          </p:nvPr>
        </p:nvGraphicFramePr>
        <p:xfrm>
          <a:off x="251520" y="764704"/>
          <a:ext cx="8784976" cy="23042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8272"/>
                <a:gridCol w="6336704"/>
              </a:tblGrid>
              <a:tr h="2304256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600" dirty="0" smtClean="0">
                          <a:latin typeface="Arial Narrow" pitchFamily="34" charset="0"/>
                        </a:rPr>
                        <a:t>Старт с августа 2017 года,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600" dirty="0" smtClean="0">
                          <a:latin typeface="Arial Narrow" pitchFamily="34" charset="0"/>
                        </a:rPr>
                        <a:t>подключение к проекту ЮНИСЕФ с октября 2018 года,</a:t>
                      </a:r>
                      <a:r>
                        <a:rPr lang="ru-RU" sz="1600" baseline="0" dirty="0" smtClean="0">
                          <a:latin typeface="Arial Narrow" pitchFamily="34" charset="0"/>
                        </a:rPr>
                        <a:t>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600" dirty="0" smtClean="0">
                          <a:latin typeface="Arial Narrow" pitchFamily="34" charset="0"/>
                        </a:rPr>
                        <a:t>подключение к проекту финских экспертов с января 2018 года. </a:t>
                      </a:r>
                    </a:p>
                    <a:p>
                      <a:endParaRPr lang="ru-RU" sz="1600" dirty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 Narrow" pitchFamily="34" charset="0"/>
                        </a:rPr>
                        <a:t>7 высших медицинских колледжей </a:t>
                      </a:r>
                    </a:p>
                    <a:p>
                      <a:pPr marL="180975" indent="-180975"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 Narrow" pitchFamily="34" charset="0"/>
                        </a:rPr>
                        <a:t>9</a:t>
                      </a:r>
                      <a:r>
                        <a:rPr lang="ru-RU" sz="1600" baseline="0" dirty="0" smtClean="0">
                          <a:latin typeface="Arial Narrow" pitchFamily="34" charset="0"/>
                        </a:rPr>
                        <a:t> поликлиник</a:t>
                      </a:r>
                    </a:p>
                    <a:p>
                      <a:pPr marL="180975" indent="-180975">
                        <a:buFont typeface="Arial" pitchFamily="34" charset="0"/>
                        <a:buChar char="•"/>
                      </a:pPr>
                      <a:r>
                        <a:rPr lang="ru-RU" sz="1600" baseline="0" dirty="0" smtClean="0">
                          <a:latin typeface="Arial Narrow" pitchFamily="34" charset="0"/>
                        </a:rPr>
                        <a:t>7 многопрофильных взрослых стационаров</a:t>
                      </a:r>
                    </a:p>
                    <a:p>
                      <a:pPr marL="180975" indent="-180975">
                        <a:buFont typeface="Arial" pitchFamily="34" charset="0"/>
                        <a:buChar char="•"/>
                      </a:pPr>
                      <a:r>
                        <a:rPr lang="ru-RU" sz="1600" baseline="0" dirty="0" smtClean="0">
                          <a:latin typeface="Arial Narrow" pitchFamily="34" charset="0"/>
                        </a:rPr>
                        <a:t>7 многопрофильных детских стационаров</a:t>
                      </a:r>
                    </a:p>
                    <a:p>
                      <a:pPr marL="180975" indent="-180975">
                        <a:buFont typeface="Arial" pitchFamily="34" charset="0"/>
                        <a:buChar char="•"/>
                      </a:pPr>
                      <a:r>
                        <a:rPr lang="ru-RU" sz="1600" baseline="0" dirty="0" smtClean="0">
                          <a:latin typeface="Arial Narrow" pitchFamily="34" charset="0"/>
                        </a:rPr>
                        <a:t>7 перинатальных центров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1600" baseline="0" dirty="0" smtClean="0">
                          <a:latin typeface="Arial Narrow" pitchFamily="34" charset="0"/>
                        </a:rPr>
                        <a:t>Международные консультанты: финские партнеры в рамках проекта МБРР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1600" baseline="0" dirty="0" smtClean="0">
                          <a:latin typeface="Arial Narrow" pitchFamily="34" charset="0"/>
                        </a:rPr>
                        <a:t>Казахстанские консультанты: директора по сестринскому делу </a:t>
                      </a:r>
                      <a:r>
                        <a:rPr lang="ru-RU" sz="1600" kern="1200" baseline="0" dirty="0" smtClean="0">
                          <a:effectLst/>
                          <a:latin typeface="Arial Narrow" pitchFamily="34" charset="0"/>
                        </a:rPr>
                        <a:t>3 Национальных центров Национального медицинского холдинга, национальные эксперты ЮНИСЕФ</a:t>
                      </a:r>
                      <a:endParaRPr lang="ru-RU" sz="1600" baseline="0" dirty="0" smtClean="0"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4248" y="6492875"/>
            <a:ext cx="2133600" cy="365125"/>
          </a:xfrm>
        </p:spPr>
        <p:txBody>
          <a:bodyPr/>
          <a:lstStyle/>
          <a:p>
            <a:fld id="{1EB68FFB-1869-43FB-A86C-EE909F4A0129}" type="slidenum">
              <a:rPr lang="ru-RU" smtClean="0"/>
              <a:t>2</a:t>
            </a:fld>
            <a:endParaRPr lang="ru-RU" dirty="0"/>
          </a:p>
        </p:txBody>
      </p:sp>
      <p:pic>
        <p:nvPicPr>
          <p:cNvPr id="12292" name="Picture 4" descr="Image result for ÐºÐ°ÑÑÐ° ÐºÐ°Ð·Ð°ÑÑÑÐ°Ð½Ð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068960"/>
            <a:ext cx="6607817" cy="3478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вал 4"/>
          <p:cNvSpPr/>
          <p:nvPr/>
        </p:nvSpPr>
        <p:spPr>
          <a:xfrm>
            <a:off x="5114528" y="4227552"/>
            <a:ext cx="72008" cy="7200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940152" y="5733256"/>
            <a:ext cx="72008" cy="7200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940152" y="4005064"/>
            <a:ext cx="72008" cy="7200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788024" y="3789040"/>
            <a:ext cx="72008" cy="7200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123728" y="4221088"/>
            <a:ext cx="72008" cy="7200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211960" y="5445224"/>
            <a:ext cx="72008" cy="7200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644008" y="5733256"/>
            <a:ext cx="72008" cy="7200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21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792088"/>
          </a:xfrm>
          <a:solidFill>
            <a:srgbClr val="CDE4FF"/>
          </a:solidFill>
        </p:spPr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ru-RU" sz="2000" b="1" dirty="0">
                <a:latin typeface="+mn-lt"/>
              </a:rPr>
              <a:t>Варианты предложений по штатным нормативам медсестер расширенной практики и младших медсестер </a:t>
            </a:r>
            <a:r>
              <a:rPr lang="ru-RU" sz="2000" b="1" u="sng" dirty="0">
                <a:latin typeface="+mn-lt"/>
              </a:rPr>
              <a:t>для </a:t>
            </a:r>
            <a:r>
              <a:rPr lang="ru-RU" sz="2000" b="1" u="sng" dirty="0" smtClean="0">
                <a:latin typeface="+mn-lt"/>
              </a:rPr>
              <a:t>поликлиник</a:t>
            </a:r>
            <a:r>
              <a:rPr lang="ru-RU" sz="2000" b="1" dirty="0" smtClean="0">
                <a:latin typeface="+mn-lt"/>
              </a:rPr>
              <a:t>:</a:t>
            </a:r>
            <a:endParaRPr lang="ru-RU" sz="2000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7790123"/>
              </p:ext>
            </p:extLst>
          </p:nvPr>
        </p:nvGraphicFramePr>
        <p:xfrm>
          <a:off x="251521" y="908720"/>
          <a:ext cx="8712966" cy="58887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98596"/>
                <a:gridCol w="2293691"/>
                <a:gridCol w="936104"/>
                <a:gridCol w="1080120"/>
                <a:gridCol w="1152128"/>
                <a:gridCol w="2952327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Да, </a:t>
                      </a:r>
                      <a:r>
                        <a:rPr lang="ru-RU" sz="1400" dirty="0" err="1" smtClean="0">
                          <a:effectLst/>
                        </a:rPr>
                        <a:t>сог-ласен</a:t>
                      </a:r>
                      <a:r>
                        <a:rPr lang="ru-RU" sz="1400" dirty="0" smtClean="0">
                          <a:effectLst/>
                        </a:rPr>
                        <a:t> (%)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Нет, не </a:t>
                      </a:r>
                      <a:r>
                        <a:rPr lang="ru-RU" sz="1400" dirty="0" err="1" smtClean="0">
                          <a:effectLst/>
                        </a:rPr>
                        <a:t>сог-ласен</a:t>
                      </a:r>
                      <a:r>
                        <a:rPr lang="ru-RU" sz="1400" dirty="0" smtClean="0">
                          <a:effectLst/>
                        </a:rPr>
                        <a:t> (%)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Затрудняюсь ответить (%)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Комментарии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Реорганизация 1 ставки участковой медсестры при участках 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ВОП </a:t>
                      </a: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 1 ставку участковой медсестры расширенной практики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100,00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(81,82)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(4,55)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(13,64)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В зависимости от количества населения, например, на 100 семей 1 ставка участковой медсестры расширенной практики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Реорганизация 1 ставки участковой медсестры в терапевтических участках в 1 ставку участковой медсестры расширенной практики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90,91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(77,27)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9,09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(18,18)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(4,55)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Надо дополнительно 1 ставку 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медсестры расширенной практики на </a:t>
                      </a: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 участка  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Если на участке в норме в среднем 1200 населения, если в одной семье в среднем 5 человек, 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тогда </a:t>
                      </a: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получается 240 семей. Тогда нужно 2 ставки участковой медсестры расширенной практики и 4 ставки участковой младшей медсестры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Реорганизация 1 ставки участковой медсестры при педиатрических участках в 1 ставку участковой медсестры расширенной практики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90,91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(77,27)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9,09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(13,64)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(9,09)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Надо дополнительно 1 ставку медсестры расширенной практики на 2 участка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096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792088"/>
          </a:xfrm>
          <a:solidFill>
            <a:srgbClr val="CDE4FF"/>
          </a:solidFill>
        </p:spPr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ru-RU" sz="2000" b="1" dirty="0">
                <a:latin typeface="+mn-lt"/>
              </a:rPr>
              <a:t>Варианты предложений по штатным нормативам медсестер расширенной практики и младших медсестер </a:t>
            </a:r>
            <a:r>
              <a:rPr lang="ru-RU" sz="2000" b="1" u="sng" dirty="0">
                <a:latin typeface="+mn-lt"/>
              </a:rPr>
              <a:t>для </a:t>
            </a:r>
            <a:r>
              <a:rPr lang="ru-RU" sz="2000" b="1" u="sng" dirty="0" smtClean="0">
                <a:latin typeface="+mn-lt"/>
              </a:rPr>
              <a:t>поликлиник</a:t>
            </a:r>
            <a:r>
              <a:rPr lang="ru-RU" sz="2000" b="1" dirty="0" smtClean="0">
                <a:latin typeface="+mn-lt"/>
              </a:rPr>
              <a:t>:</a:t>
            </a:r>
            <a:endParaRPr lang="ru-RU" sz="2000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2494481"/>
              </p:ext>
            </p:extLst>
          </p:nvPr>
        </p:nvGraphicFramePr>
        <p:xfrm>
          <a:off x="251521" y="908720"/>
          <a:ext cx="8712966" cy="564337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98596"/>
                <a:gridCol w="2293691"/>
                <a:gridCol w="936104"/>
                <a:gridCol w="1080120"/>
                <a:gridCol w="1152128"/>
                <a:gridCol w="2952327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Да, </a:t>
                      </a:r>
                      <a:r>
                        <a:rPr lang="ru-RU" sz="1400" dirty="0" err="1" smtClean="0">
                          <a:effectLst/>
                        </a:rPr>
                        <a:t>сог-ласен</a:t>
                      </a:r>
                      <a:r>
                        <a:rPr lang="ru-RU" sz="1400" dirty="0" smtClean="0">
                          <a:effectLst/>
                        </a:rPr>
                        <a:t> (%)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Нет, не </a:t>
                      </a:r>
                      <a:r>
                        <a:rPr lang="ru-RU" sz="1400" dirty="0" err="1" smtClean="0">
                          <a:effectLst/>
                        </a:rPr>
                        <a:t>сог-ласен</a:t>
                      </a:r>
                      <a:r>
                        <a:rPr lang="ru-RU" sz="1400" dirty="0" smtClean="0">
                          <a:effectLst/>
                        </a:rPr>
                        <a:t> (%)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Затрудняюсь ответить (%)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Комментарии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Реорганизация всех ставок медсестер Школ диабета, здорового сердца в ставки медсестер расширенной практики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90,91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(81,82)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(9,09)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9,09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(9,09)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Реорганизация всех ставок медсестер кабинета здорового ребенка в ставки медсестер расширенной практики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90,91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(77,27)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9,09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(18,18)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(4,55)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Реорганизация всех ставок медсестер скринингового кабинета в ставки медсестер расширенной практики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72,73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(77,27)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27,27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(18,18)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(4,55)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Реорганизация всех ставок медсестер отделения профилактики и диспансеризации в ставки медсестер расширенной практики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100,00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(87,50)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(4,17)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(8,33)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902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0415673"/>
              </p:ext>
            </p:extLst>
          </p:nvPr>
        </p:nvGraphicFramePr>
        <p:xfrm>
          <a:off x="389553" y="188640"/>
          <a:ext cx="8424936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4936"/>
              </a:tblGrid>
              <a:tr h="1152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/>
                        <a:t>6 ЗАДАЧА. </a:t>
                      </a:r>
                    </a:p>
                    <a:p>
                      <a:pPr algn="ctr"/>
                      <a:r>
                        <a:rPr lang="ru-RU" sz="2200" b="0" dirty="0" smtClean="0"/>
                        <a:t>Определение потребности для  внедрения стандартов операциональных процедур  и сестринской документации для</a:t>
                      </a:r>
                      <a:r>
                        <a:rPr lang="ru-RU" sz="2200" b="0" baseline="0" dirty="0" smtClean="0"/>
                        <a:t> организации работы сестринской службы</a:t>
                      </a:r>
                      <a:r>
                        <a:rPr lang="ru-RU" sz="2200" b="0" dirty="0" smtClean="0"/>
                        <a:t>.</a:t>
                      </a:r>
                      <a:endParaRPr lang="ru-RU" sz="2200" b="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61522" y="1700808"/>
            <a:ext cx="8424936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700" b="1" dirty="0" smtClean="0"/>
              <a:t>4 </a:t>
            </a:r>
            <a:r>
              <a:rPr lang="kk-KZ" sz="1700" b="1" dirty="0"/>
              <a:t>функциональных обязанностей медсестер расширенной практики обусловлены спецификой профессиональной сестринской деятельности в соответствии с </a:t>
            </a:r>
            <a:r>
              <a:rPr lang="en-US" sz="1700" b="1" dirty="0"/>
              <a:t>ISCO</a:t>
            </a:r>
            <a:r>
              <a:rPr lang="ru-RU" sz="1700" b="1" dirty="0"/>
              <a:t>-08</a:t>
            </a:r>
            <a:r>
              <a:rPr lang="ru-RU" sz="1700" b="1" dirty="0" smtClean="0"/>
              <a:t>:</a:t>
            </a:r>
          </a:p>
          <a:p>
            <a:endParaRPr lang="ru-RU" sz="1700" dirty="0"/>
          </a:p>
          <a:p>
            <a:pPr lvl="0">
              <a:spcAft>
                <a:spcPts val="600"/>
              </a:spcAft>
            </a:pPr>
            <a:r>
              <a:rPr lang="ru-RU" sz="1700" dirty="0" smtClean="0"/>
              <a:t>1) Планирование </a:t>
            </a:r>
            <a:r>
              <a:rPr lang="ru-RU" sz="1700" dirty="0"/>
              <a:t>и осуществление независимого профессионального сестринского ухода (сестринская оценка состояния пациента/клиента, постановка сестринского диагноза, назначение плана сестринских вмешательств и мониторинг эффективности в соответствии с Международной классификацией сестринских диагнозов и сестринских вмешательств;</a:t>
            </a:r>
          </a:p>
          <a:p>
            <a:pPr lvl="0">
              <a:spcAft>
                <a:spcPts val="600"/>
              </a:spcAft>
            </a:pPr>
            <a:r>
              <a:rPr lang="ru-RU" sz="1700" dirty="0" smtClean="0"/>
              <a:t>2) Консультирование </a:t>
            </a:r>
            <a:r>
              <a:rPr lang="ru-RU" sz="1700" dirty="0"/>
              <a:t>и обучение пациентов/клиентов и их родственников</a:t>
            </a:r>
            <a:r>
              <a:rPr lang="kk-KZ" sz="1700" dirty="0"/>
              <a:t> по управлению заболеванием;</a:t>
            </a:r>
            <a:endParaRPr lang="ru-RU" sz="1700" dirty="0"/>
          </a:p>
          <a:p>
            <a:pPr lvl="0">
              <a:spcAft>
                <a:spcPts val="600"/>
              </a:spcAft>
            </a:pPr>
            <a:r>
              <a:rPr lang="kk-KZ" sz="1700" dirty="0" smtClean="0"/>
              <a:t>3) Организация </a:t>
            </a:r>
            <a:r>
              <a:rPr lang="kk-KZ" sz="1700" dirty="0"/>
              <a:t>и осуществление деятельности по укреплению здоровья и профилактике заболеваний;</a:t>
            </a:r>
            <a:endParaRPr lang="ru-RU" sz="1700" dirty="0"/>
          </a:p>
          <a:p>
            <a:pPr lvl="0">
              <a:spcAft>
                <a:spcPts val="600"/>
              </a:spcAft>
            </a:pPr>
            <a:r>
              <a:rPr lang="ru-RU" sz="1700" dirty="0" smtClean="0"/>
              <a:t>4) Ведение </a:t>
            </a:r>
            <a:r>
              <a:rPr lang="ru-RU" sz="1700" dirty="0"/>
              <a:t>статистического учета и отчетности в сестринской документации, в том числе в электронном формате, анализ статистических данных в области сестринской деятельности.</a:t>
            </a:r>
          </a:p>
          <a:p>
            <a:endParaRPr lang="ru-RU" sz="1700" b="1" dirty="0" smtClean="0"/>
          </a:p>
          <a:p>
            <a:r>
              <a:rPr lang="ru-RU" sz="1700" b="1" dirty="0" smtClean="0"/>
              <a:t>Эти </a:t>
            </a:r>
            <a:r>
              <a:rPr lang="ru-RU" sz="1700" b="1" dirty="0"/>
              <a:t>функциональные обязанности должны быть исключены из врачебных функций.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287528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  <a:solidFill>
            <a:srgbClr val="CDE4FF"/>
          </a:solidFill>
        </p:spPr>
        <p:txBody>
          <a:bodyPr>
            <a:noAutofit/>
          </a:bodyPr>
          <a:lstStyle/>
          <a:p>
            <a:r>
              <a:rPr lang="ru-RU" sz="1800" b="1" dirty="0"/>
              <a:t>Разделение функциональных обязанностей среднего медицинского работника (медицинской сестры, фельдшера) медицинского пункта и фельдшерско-акушерского пункта, врачебной амбулатории (центра семейного здоровья) согласно п.1. Приложения 1 Приказа МЗ РК №7</a:t>
            </a:r>
            <a:r>
              <a:rPr lang="ru-RU" sz="1800" b="1" dirty="0" smtClean="0"/>
              <a:t>: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7272661"/>
              </p:ext>
            </p:extLst>
          </p:nvPr>
        </p:nvGraphicFramePr>
        <p:xfrm>
          <a:off x="251520" y="1556792"/>
          <a:ext cx="8712967" cy="507110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88432"/>
                <a:gridCol w="1224136"/>
                <a:gridCol w="1368152"/>
                <a:gridCol w="1152128"/>
                <a:gridCol w="1080119"/>
              </a:tblGrid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Фельдшер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(%)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Медсестра расширенной практики 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(</a:t>
                      </a:r>
                      <a:r>
                        <a:rPr lang="ru-RU" sz="1400" b="1" dirty="0" err="1" smtClean="0">
                          <a:solidFill>
                            <a:srgbClr val="C00000"/>
                          </a:solidFill>
                          <a:effectLst/>
                        </a:rPr>
                        <a:t>ПрБ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/</a:t>
                      </a:r>
                      <a:r>
                        <a:rPr lang="ru-RU" sz="1400" b="1" dirty="0" err="1" smtClean="0">
                          <a:solidFill>
                            <a:srgbClr val="C00000"/>
                          </a:solidFill>
                          <a:effectLst/>
                        </a:rPr>
                        <a:t>АкБ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) (%)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Медсестра уровня ТиПО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(%)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Надо исключить этот пункт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(%)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6184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1) самостоятельный прием и осмотр больных с записью в амбулаторной карте в пределах своей компетенции;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45,45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(48,15)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77,27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(81,48)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18,18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(14,81)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4,55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(3,70)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 anchor="ctr"/>
                </a:tc>
              </a:tr>
              <a:tr h="12368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2) обслуживание вызовов на дом, в том числе вызовов неотложной медицинской помощи, переданных со станции скорой медицинской помощи, в часы работы организаций ПМСП, при отсутствии показаний для врачебной помощи;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77,27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(81,48)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59,09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(62,96)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9,09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(11,11)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 anchor="ctr"/>
                </a:tc>
              </a:tr>
              <a:tr h="9276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3) оказание пациентам доврачебной и неотложной медицинской помощи, при острых и хронических заболеваниях, травмах, отравлениях или других неотложных состояниях;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54,55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(62,96)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72,73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(74,07)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45,45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(44,44)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4,55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(3,70)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 anchor="ctr"/>
                </a:tc>
              </a:tr>
              <a:tr h="7730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4) участие в динамическом наблюдении за больными с хроническими формами заболевания в пределах своей компетенции;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38,36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(37,04)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77,27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(81,48)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45,45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(48,15)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 anchor="ctr"/>
                </a:tc>
              </a:tr>
              <a:tr h="6184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5) направление больных, в т. ч. диспансерных на консультацию к врачу общей практики/участковому врачу;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31,82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(37,04)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72,73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(77,78)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36,36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(37,04)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02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0143051"/>
              </p:ext>
            </p:extLst>
          </p:nvPr>
        </p:nvGraphicFramePr>
        <p:xfrm>
          <a:off x="251520" y="389658"/>
          <a:ext cx="8712967" cy="610375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88432"/>
                <a:gridCol w="1224136"/>
                <a:gridCol w="1368152"/>
                <a:gridCol w="1152128"/>
                <a:gridCol w="1080119"/>
              </a:tblGrid>
              <a:tr h="9511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Фельдшер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(%)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Медсестра расширенной практики 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(</a:t>
                      </a:r>
                      <a:r>
                        <a:rPr lang="ru-RU" sz="1400" b="1" dirty="0" err="1" smtClean="0">
                          <a:solidFill>
                            <a:srgbClr val="C00000"/>
                          </a:solidFill>
                          <a:effectLst/>
                        </a:rPr>
                        <a:t>ПрБ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/</a:t>
                      </a:r>
                      <a:r>
                        <a:rPr lang="ru-RU" sz="1400" b="1" dirty="0" err="1" smtClean="0">
                          <a:solidFill>
                            <a:srgbClr val="C00000"/>
                          </a:solidFill>
                          <a:effectLst/>
                        </a:rPr>
                        <a:t>АкБ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) (%)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Медсестра уровня ТиПО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(%)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Надо исключить этот пункт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(%)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125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6) активный патронаж больных с хроническими формами заболеваний на дому;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22,73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(25,93)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72,73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(77,78)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40,91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(40,74)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121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7) активный патронаж пациентов после выписки из стационара;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31,82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(33,33)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63,64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(70,37)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54,55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(51,85)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188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8) патронаж новорожденных и здоровых детей до 1 года на дому;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27,27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(25,93)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68,18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(70,37)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45,45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(55,56)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4,55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(3,70)</a:t>
                      </a:r>
                    </a:p>
                  </a:txBody>
                  <a:tcPr marL="68580" marR="68580" marT="0" marB="0" anchor="ctr"/>
                </a:tc>
              </a:tr>
              <a:tr h="157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9) дородовый и послеродовый патронаж;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27,27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(25,93)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68,18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(74,07)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45,45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(51,85)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4,55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(3,70)</a:t>
                      </a:r>
                    </a:p>
                  </a:txBody>
                  <a:tcPr marL="68580" marR="68580" marT="0" marB="0" anchor="ctr"/>
                </a:tc>
              </a:tr>
              <a:tr h="125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10) проведение социально-психологического консультирования;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27,27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(25,93)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81,82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(85,19)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27,27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(22,22)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9,09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(7,41)</a:t>
                      </a:r>
                    </a:p>
                  </a:txBody>
                  <a:tcPr marL="68580" marR="68580" marT="0" marB="0" anchor="ctr"/>
                </a:tc>
              </a:tr>
              <a:tr h="125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11) консультирование по телефону лиц с хроническими заболеваниями;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18,18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(22,22)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68,18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(74,07)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22,73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(18,52)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18,18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(14,81)</a:t>
                      </a:r>
                    </a:p>
                  </a:txBody>
                  <a:tcPr marL="68580" marR="68580" marT="0" marB="0" anchor="ctr"/>
                </a:tc>
              </a:tr>
              <a:tr h="125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12) проведение информационно-образовательной работы с населением по вопросам пропаганды и формирования здорового образа жизни;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36,36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(40,74)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77,27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(77,78)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59,09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(59,26)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125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13) реализация программы интегрированного ведения болезней детского возраста при наличии сертификата обучения;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31,83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(33,33)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81,82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(85,19)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36,36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(40,74)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4,55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(3,70)</a:t>
                      </a:r>
                    </a:p>
                  </a:txBody>
                  <a:tcPr marL="68580" marR="68580" marT="0" marB="0" anchor="ctr"/>
                </a:tc>
              </a:tr>
              <a:tr h="125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14) санитарно-просветительская работа;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40,91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(48,15)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72,73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(74,07)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72,73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(77,78)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13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4726197"/>
              </p:ext>
            </p:extLst>
          </p:nvPr>
        </p:nvGraphicFramePr>
        <p:xfrm>
          <a:off x="251520" y="44624"/>
          <a:ext cx="8712967" cy="674217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88432"/>
                <a:gridCol w="1224136"/>
                <a:gridCol w="1368152"/>
                <a:gridCol w="1152128"/>
                <a:gridCol w="1080119"/>
              </a:tblGrid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Фельдшер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(%)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Медсестра расширенной практики 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(</a:t>
                      </a:r>
                      <a:r>
                        <a:rPr lang="ru-RU" sz="1400" b="1" dirty="0" err="1" smtClean="0">
                          <a:solidFill>
                            <a:srgbClr val="C00000"/>
                          </a:solidFill>
                          <a:effectLst/>
                        </a:rPr>
                        <a:t>ПрБ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/</a:t>
                      </a:r>
                      <a:r>
                        <a:rPr lang="ru-RU" sz="1400" b="1" dirty="0" err="1" smtClean="0">
                          <a:solidFill>
                            <a:srgbClr val="C00000"/>
                          </a:solidFill>
                          <a:effectLst/>
                        </a:rPr>
                        <a:t>АкБ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) (%)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Медсестра уровня ТиПО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(%)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Надо исключить этот пункт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(%)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125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15) планирование, организация, контроль проведения флюорографического обследования декретированных контингентов и лиц группы риска на прикрепленной территории;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36,36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(37,04)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63,64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(62,96)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(51,85)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121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16) проведение санитарно-противоэпидемических (профилактических) мероприятий в очагах инфекционных заболеваний;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31,82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(33,33)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68,18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(70,37)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63,64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(59,26)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188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17) отбор и направление на осмотр к ВОП/участковому врачу, в том числе на медицинский осмотр в передвижных медицинских комплексах, консультативно-диагностических поездах;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36,36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(37,04)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86,36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(85,19)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4,55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(14,81)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9,09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(7,41)</a:t>
                      </a:r>
                    </a:p>
                  </a:txBody>
                  <a:tcPr marL="68580" marR="68580" marT="0" marB="0" anchor="ctr"/>
                </a:tc>
              </a:tr>
              <a:tr h="157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18) формирование, приглашение и направление целевой группы населения на профилактические (скрининговые) исследования;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27,27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(25,93)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63,64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(66,67)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45,45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(48,15)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4,55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(3,70)</a:t>
                      </a:r>
                    </a:p>
                  </a:txBody>
                  <a:tcPr marL="68580" marR="68580" marT="0" marB="0" anchor="ctr"/>
                </a:tc>
              </a:tr>
              <a:tr h="125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19) обучение населения вопросам профилактики заболеваний, в том числе целевой группы населения с факторами риска заболеваний по результатам проведенных профилактических (скрининговых) осмотров;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28,57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(26,92)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80,95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(84,62)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33,33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(30,77)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125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20) обучение детей санитарно-гигиеническим навыкам по уходу за зубами и слизистой оболочкой полости рта;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22,73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(22,22)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59,09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(59,26)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63,64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(62,96)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4,55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(7,41)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23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7999261"/>
              </p:ext>
            </p:extLst>
          </p:nvPr>
        </p:nvGraphicFramePr>
        <p:xfrm>
          <a:off x="251520" y="389658"/>
          <a:ext cx="8712967" cy="610375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88432"/>
                <a:gridCol w="1224136"/>
                <a:gridCol w="1368152"/>
                <a:gridCol w="1152128"/>
                <a:gridCol w="1080119"/>
              </a:tblGrid>
              <a:tr h="9511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Фельдшер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(%)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Медсестра расширенной практики 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(</a:t>
                      </a:r>
                      <a:r>
                        <a:rPr lang="ru-RU" sz="1400" b="1" dirty="0" err="1" smtClean="0">
                          <a:solidFill>
                            <a:srgbClr val="C00000"/>
                          </a:solidFill>
                          <a:effectLst/>
                        </a:rPr>
                        <a:t>ПрБ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/</a:t>
                      </a:r>
                      <a:r>
                        <a:rPr lang="ru-RU" sz="1400" b="1" dirty="0" err="1" smtClean="0">
                          <a:solidFill>
                            <a:srgbClr val="C00000"/>
                          </a:solidFill>
                          <a:effectLst/>
                        </a:rPr>
                        <a:t>АкБ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) (%)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Медсестра уровня ТиПО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(%)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Надо исключить этот пункт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(%)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125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21) участие в формировании регистра прикрепленного населения;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27,27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(25,93)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63,64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(66,67)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59,09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(62,96)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4,55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(3,70)</a:t>
                      </a:r>
                    </a:p>
                  </a:txBody>
                  <a:tcPr marL="68580" marR="68580" marT="0" marB="0" anchor="ctr"/>
                </a:tc>
              </a:tr>
              <a:tr h="121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22) выполнение назначений врача, в том числе непосредственно контролируемого лечения больных туберкулезом;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18,18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(22,22)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72,73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(70,37)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45,45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(51,85)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188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23) выписка рецептов на бесплатные лекарственные средства в рамках ГОБМП больным с хроническими формами заболеваний для продолжения лечения по назначению врача;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22,73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(25,93)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72,73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(77,78)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27,27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(29,63)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9,09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(7,41)</a:t>
                      </a:r>
                    </a:p>
                  </a:txBody>
                  <a:tcPr marL="68580" marR="68580" marT="0" marB="0" anchor="ctr"/>
                </a:tc>
              </a:tr>
              <a:tr h="157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24) обеспечение доставки пациентов в ближайшую стационарную организацию в экстренных и неотложных случаях для оказания врачебной помощи;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80,95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(84,62)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42,86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(42,31)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23,81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(23,08)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125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25) выдача фельдшером в сельской местности при отсутствии врача листа нетрудоспособности и справки временной нетрудоспособности согласно Правилам экспертизы временной нетрудоспособности, выдачи листа и справки временной нетрудоспособности, утвержденным постановлением Правительства Республики Казахстан;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80,00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(84,00)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(28,00)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(4,00)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20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3127088"/>
              </p:ext>
            </p:extLst>
          </p:nvPr>
        </p:nvGraphicFramePr>
        <p:xfrm>
          <a:off x="251520" y="260648"/>
          <a:ext cx="8712967" cy="634911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88432"/>
                <a:gridCol w="1224136"/>
                <a:gridCol w="1368152"/>
                <a:gridCol w="1152128"/>
                <a:gridCol w="1080119"/>
              </a:tblGrid>
              <a:tr h="9511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Фельдшер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(%)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Медсестра расширенной практики 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(</a:t>
                      </a:r>
                      <a:r>
                        <a:rPr lang="ru-RU" sz="1400" b="1" dirty="0" err="1" smtClean="0">
                          <a:solidFill>
                            <a:srgbClr val="C00000"/>
                          </a:solidFill>
                          <a:effectLst/>
                        </a:rPr>
                        <a:t>ПрБ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/</a:t>
                      </a:r>
                      <a:r>
                        <a:rPr lang="ru-RU" sz="1400" b="1" dirty="0" err="1" smtClean="0">
                          <a:solidFill>
                            <a:srgbClr val="C00000"/>
                          </a:solidFill>
                          <a:effectLst/>
                        </a:rPr>
                        <a:t>АкБ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) (%)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Медсестра уровня ТиПО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(%)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Надо исключить этот пункт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(%)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125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26) планирование прививок, допуск и поствакцинальный патронаж (при наличии сертификата по иммунопрофилактике);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31,82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(29,63)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72,73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(74,07)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31,82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(37,04)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4,55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(3,70)</a:t>
                      </a:r>
                    </a:p>
                  </a:txBody>
                  <a:tcPr marL="68580" marR="68580" marT="0" marB="0" anchor="ctr"/>
                </a:tc>
              </a:tr>
              <a:tr h="121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27) организация и проведение иммунопрофилактики в рамках Национального календаря прививок и по эпидемиологическим показаниям;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27,27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(25,93)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81,82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(77,78)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36,36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(48,15)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188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28) лекарственное обеспечение прикрепленного населения;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22,73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(25,93)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54,55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(55,56)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36,36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(40,74)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13,64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(11,11)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29) ведение статистического учета и отчетности, в том числе в электронном формате;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31,82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(33,33)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72,73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(70,37)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59,09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(62,96)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125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30) анализ статистических данных;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22,73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(22,22)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77,27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(81,48)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31,82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(33,33)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4,55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(3,70)</a:t>
                      </a:r>
                    </a:p>
                  </a:txBody>
                  <a:tcPr marL="68580" marR="68580" marT="0" marB="0" anchor="ctr"/>
                </a:tc>
              </a:tr>
              <a:tr h="125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31) проведение внутривенных, внутримышечных, подкожных инъекций;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47,62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(53,85)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66,67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(69,23)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76,19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(80,77)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125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32) определение АД;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52,38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(57,690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66,67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(69,23)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80,95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(84,62)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125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33) определение внутриглазного давления, в том числе с использованием бесконтактных глазных тонометров;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40,91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(44,44)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63,64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(66,67)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54,55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(59,26)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4,55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(3,70)</a:t>
                      </a:r>
                    </a:p>
                  </a:txBody>
                  <a:tcPr marL="68580" marR="68580" marT="0" marB="0" anchor="ctr"/>
                </a:tc>
              </a:tr>
              <a:tr h="125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34) определение остроты слуха и зрения с профилактической целью;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45,45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(48,15)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68,18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(70,37)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(55,56)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485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8880958"/>
              </p:ext>
            </p:extLst>
          </p:nvPr>
        </p:nvGraphicFramePr>
        <p:xfrm>
          <a:off x="251520" y="712306"/>
          <a:ext cx="8712967" cy="487693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88432"/>
                <a:gridCol w="1224136"/>
                <a:gridCol w="1368152"/>
                <a:gridCol w="1152128"/>
                <a:gridCol w="1080119"/>
              </a:tblGrid>
              <a:tr h="9511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Фельдшер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(%)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Медсестра расширенной практики 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(</a:t>
                      </a:r>
                      <a:r>
                        <a:rPr lang="ru-RU" sz="1400" b="1" dirty="0" err="1" smtClean="0">
                          <a:solidFill>
                            <a:srgbClr val="C00000"/>
                          </a:solidFill>
                          <a:effectLst/>
                        </a:rPr>
                        <a:t>ПрБ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/</a:t>
                      </a:r>
                      <a:r>
                        <a:rPr lang="ru-RU" sz="1400" b="1" dirty="0" err="1" smtClean="0">
                          <a:solidFill>
                            <a:srgbClr val="C00000"/>
                          </a:solidFill>
                          <a:effectLst/>
                        </a:rPr>
                        <a:t>АкБ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) (%)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Медсестра уровня ТиПО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(%)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Надо исключить этот пункт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(%)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/>
                </a:tc>
              </a:tr>
              <a:tr h="125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35) иммобилизация (наложение марлевых отвердевающих повязок, шин);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45,45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(55,56)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54,55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(62,96)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68,18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(66,67)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121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36) проведение лабораторных исследований, в том числе с использованием экспресс-методов;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36,36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(44,44)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59,09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(59,26)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36,36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(44,44)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9,09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(7,41)</a:t>
                      </a:r>
                    </a:p>
                  </a:txBody>
                  <a:tcPr marL="68580" marR="68580" marT="0" marB="0" anchor="ctr"/>
                </a:tc>
              </a:tr>
              <a:tr h="188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37) забор мокроты на выявление туберкулеза;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38,10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(38,46)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42,86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(42,31)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71,43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(76,92)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38) забор биологического материала на лабораторные исследования;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36,36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(37,04)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45,45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(48,15)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72,73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(77,78)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125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39) забор материала на микробиологические исследования;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36,36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(37,04)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45,45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(48,15)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68,18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(74,07)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125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40) забор крови на ВИЧ-инфекцию и реакцию Вассермана (RW);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38,10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(38,46)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38,10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(42,31)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76,19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(80,77)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125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41) очистительные и сифонные клизмы;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27,27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(33,33)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(51,85)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77,27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(81,48)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4,55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(3,70)</a:t>
                      </a:r>
                    </a:p>
                  </a:txBody>
                  <a:tcPr marL="68580" marR="68580" marT="0" marB="0" anchor="ctr"/>
                </a:tc>
              </a:tr>
              <a:tr h="125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42) зондирование и промывание желудка.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22,73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(29,63)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45,45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(51,85)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72,73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(74,07)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9,09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(7,41)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585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080120"/>
          </a:xfrm>
          <a:solidFill>
            <a:srgbClr val="CDE4FF"/>
          </a:solidFill>
        </p:spPr>
        <p:txBody>
          <a:bodyPr>
            <a:noAutofit/>
          </a:bodyPr>
          <a:lstStyle/>
          <a:p>
            <a:r>
              <a:rPr lang="ru-RU" sz="1800" b="1" dirty="0"/>
              <a:t>Делегирование </a:t>
            </a:r>
            <a:r>
              <a:rPr lang="ru-RU" sz="1800" b="1" dirty="0" smtClean="0"/>
              <a:t>медсестре расширенной практики (прикладной/академический бакалавр) функциональных </a:t>
            </a:r>
            <a:r>
              <a:rPr lang="ru-RU" sz="1800" b="1" dirty="0"/>
              <a:t>обязанностей врача общей практики (участкового терапевта, участкового педиатра) согласно п.3. Приложения 1 Приказа МЗ РК №7</a:t>
            </a:r>
            <a:r>
              <a:rPr lang="ru-RU" sz="1800" b="1" dirty="0" smtClean="0"/>
              <a:t>: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8633804"/>
              </p:ext>
            </p:extLst>
          </p:nvPr>
        </p:nvGraphicFramePr>
        <p:xfrm>
          <a:off x="251520" y="1390021"/>
          <a:ext cx="8712966" cy="535134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60240"/>
                <a:gridCol w="1584176"/>
                <a:gridCol w="1296144"/>
                <a:gridCol w="1368152"/>
                <a:gridCol w="1008112"/>
                <a:gridCol w="1296142"/>
              </a:tblGrid>
              <a:tr h="11221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На 100% уверен в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необходимости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медсестре </a:t>
                      </a:r>
                      <a:r>
                        <a:rPr lang="ru-RU" sz="14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расши-ренной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практики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Возможно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медсестре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расширенной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практики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Нельзя </a:t>
                      </a:r>
                      <a:r>
                        <a:rPr lang="ru-RU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</a:t>
                      </a: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медсестре расширенной практики (%)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Затрудня-юсь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ответить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Комментарии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221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1) прием и осмотр взрослого и детского населения;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9,52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(15,38)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57,14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(57,69)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19,05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(15,38)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14,29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(11,54)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 пределах компетенции, по конкретным службам и состояниям</a:t>
                      </a:r>
                    </a:p>
                  </a:txBody>
                  <a:tcPr marL="68580" marR="68580" marT="0" marB="0" anchor="ctr"/>
                </a:tc>
              </a:tr>
              <a:tr h="10841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2) обслуживание на дому при наличии показаний для оказания врачебной помощи;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9,52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(7,69)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38,10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(38,46)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47,62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(46,15)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4,76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(7,69)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961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3) обслуживание вызовов неотложной медицинской помощи, переданных со станции (отделений)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СМП,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 часы работы организаций ПМСП, при необходимости оказания врачебной помощи;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22,73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(18,52)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22,73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(25,93)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40,91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(44,44)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13,64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(11,11)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64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8390691"/>
              </p:ext>
            </p:extLst>
          </p:nvPr>
        </p:nvGraphicFramePr>
        <p:xfrm>
          <a:off x="251520" y="1700808"/>
          <a:ext cx="8568952" cy="4934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613"/>
                <a:gridCol w="2474250"/>
                <a:gridCol w="3416851"/>
                <a:gridCol w="214223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b="0" i="1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пп</a:t>
                      </a:r>
                      <a:endParaRPr lang="ru-RU" sz="1400" b="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E4E4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Название социологического исследования:</a:t>
                      </a:r>
                      <a:endParaRPr lang="ru-RU" sz="1400" b="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E4E4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Целевой охват:</a:t>
                      </a:r>
                      <a:endParaRPr lang="ru-RU" sz="1400" b="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E4E4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Количество респондентов и охват:</a:t>
                      </a:r>
                      <a:endParaRPr lang="ru-RU" sz="1400" b="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E4E4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Социологическое исследование выпускников прикладного </a:t>
                      </a:r>
                      <a:r>
                        <a:rPr lang="ru-RU" sz="1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бакалавриата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80% выпускников прикладного </a:t>
                      </a:r>
                      <a:r>
                        <a:rPr lang="ru-RU" sz="1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бакалавриата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287 студентов (92%)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solidFill>
                      <a:srgbClr val="CDE4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4E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Социологическое исследование работодателей об их ожиданиях к прикладным 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бакалаврам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4E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50% и более работодателей пилотных организаций здравоохранения (руководитель, </a:t>
                      </a:r>
                      <a:r>
                        <a:rPr lang="ru-RU" sz="1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зам.по</a:t>
                      </a: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леч.части</a:t>
                      </a: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зам.по</a:t>
                      </a: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сестр.делу</a:t>
                      </a: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зав.отделениями</a:t>
                      </a: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старшие медсестры).</a:t>
                      </a:r>
                    </a:p>
                  </a:txBody>
                  <a:tcPr marL="68580" marR="68580" marT="0" marB="0">
                    <a:solidFill>
                      <a:srgbClr val="E4E4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707 работодателей (74,5%)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solidFill>
                      <a:srgbClr val="E4E4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Социологическое исследование медсестер по удовлетворенности условиями 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труда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50% и более медсестер пилотных организаций здравоохранения</a:t>
                      </a:r>
                    </a:p>
                  </a:txBody>
                  <a:tcPr marL="68580" marR="68580" marT="0" marB="0">
                    <a:solidFill>
                      <a:srgbClr val="CDE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3974 медсестер</a:t>
                      </a:r>
                    </a:p>
                    <a:p>
                      <a:r>
                        <a:rPr lang="ru-RU" sz="1400" dirty="0" smtClean="0">
                          <a:latin typeface="+mn-lt"/>
                        </a:rPr>
                        <a:t>(62,7%)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solidFill>
                      <a:srgbClr val="CDE4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4E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Социологическое исследование удовлетворенности пациентов сестринским уходом </a:t>
                      </a:r>
                    </a:p>
                  </a:txBody>
                  <a:tcPr marL="68580" marR="68580" marT="0" marB="0">
                    <a:solidFill>
                      <a:srgbClr val="E4E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20% и более пациентов пилотных поликлиник по отношению к среднему числу посещений пациентов в 1 день;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25% и более пациентов пилотных стационаров по отношению к среднему числу пациентов в стационаре в сутки.</a:t>
                      </a:r>
                    </a:p>
                  </a:txBody>
                  <a:tcPr marL="68580" marR="68580" marT="0" marB="0">
                    <a:solidFill>
                      <a:srgbClr val="E4E4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2432 пациентов стационаров (50%)</a:t>
                      </a:r>
                    </a:p>
                    <a:p>
                      <a:r>
                        <a:rPr lang="ru-RU" sz="1400" dirty="0" smtClean="0">
                          <a:latin typeface="+mn-lt"/>
                        </a:rPr>
                        <a:t>1079 пациентов поликлиник (20%)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solidFill>
                      <a:srgbClr val="E4E4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0046628"/>
              </p:ext>
            </p:extLst>
          </p:nvPr>
        </p:nvGraphicFramePr>
        <p:xfrm>
          <a:off x="251520" y="188640"/>
          <a:ext cx="8568952" cy="136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13681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/>
                        <a:t>1 ЗАДАЧА.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/>
                        <a:t>Проведение социологического исследования работодателей</a:t>
                      </a:r>
                      <a:r>
                        <a:rPr lang="ru-RU" sz="2200" b="0" baseline="0" dirty="0" smtClean="0"/>
                        <a:t> и выпускников прикладного </a:t>
                      </a:r>
                      <a:r>
                        <a:rPr lang="ru-RU" sz="2200" b="0" baseline="0" dirty="0" err="1" smtClean="0"/>
                        <a:t>бакалавриата</a:t>
                      </a:r>
                      <a:endParaRPr lang="ru-RU" sz="2200" b="0" dirty="0" smtClean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16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3142138"/>
              </p:ext>
            </p:extLst>
          </p:nvPr>
        </p:nvGraphicFramePr>
        <p:xfrm>
          <a:off x="179512" y="439252"/>
          <a:ext cx="8712966" cy="61874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60240"/>
                <a:gridCol w="1584176"/>
                <a:gridCol w="1296144"/>
                <a:gridCol w="1368152"/>
                <a:gridCol w="1008112"/>
                <a:gridCol w="1296142"/>
              </a:tblGrid>
              <a:tr h="2028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На 100% уверен в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необходимости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медсестре </a:t>
                      </a:r>
                      <a:r>
                        <a:rPr lang="ru-RU" sz="14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расши-ренной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практики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Возможно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медсестре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расширенной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практики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Нельзя </a:t>
                      </a:r>
                      <a:r>
                        <a:rPr lang="ru-RU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</a:t>
                      </a: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медсестре расширенной практики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Затрудня-юсь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ответить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Комментарии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7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4) оказание неотложной медицинской помощи при острых и хронических заболеваниях, травмах, отравлениях или других неотложных состояниях;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28,57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(26,92)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57,14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(61,54)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9,52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(7,69)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4,76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(3,85)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Определенные состояния в определенных ситуациях</a:t>
                      </a:r>
                    </a:p>
                  </a:txBody>
                  <a:tcPr marL="68580" marR="68580" marT="0" marB="0" anchor="ctr"/>
                </a:tc>
              </a:tr>
              <a:tr h="195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5) диагностика и лечение наиболее распространенных заболеваний по профилям: кардиология, ревматология, пульмонология, эндокринология, гастроэнтерология, неврология, нефрология, оториноларингология, офтальмология, дерматовенерология;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9,52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(7,69)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9,52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(15,38)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57,14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(57,69)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23,81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(19,23)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Диагностика и лечение в пределах компетенции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744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8287638"/>
              </p:ext>
            </p:extLst>
          </p:nvPr>
        </p:nvGraphicFramePr>
        <p:xfrm>
          <a:off x="179512" y="641948"/>
          <a:ext cx="8712966" cy="54513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60240"/>
                <a:gridCol w="1584176"/>
                <a:gridCol w="1296144"/>
                <a:gridCol w="1368152"/>
                <a:gridCol w="1008112"/>
                <a:gridCol w="1296142"/>
              </a:tblGrid>
              <a:tr h="2028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На 100% уверен в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необходимости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медсестре </a:t>
                      </a:r>
                      <a:r>
                        <a:rPr lang="ru-RU" sz="14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расши-ренной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практики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Возможно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медсестре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расширенной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практики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Нельзя </a:t>
                      </a:r>
                      <a:r>
                        <a:rPr lang="ru-RU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</a:t>
                      </a: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медсестре расширенной практики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Затрудня-юсь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ответить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Комментарии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7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6) составление плана профилактических прививок согласно возрасту;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57,14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(57,69)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38,10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(38,46)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4,76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(3,85)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195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7) осмотр детей перед прививками;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19,05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(19,23)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52,38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(57,69)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14,29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(11,54)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14,29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(11,54)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Возможен осмотр только детей с 2-х до 6-ти лет</a:t>
                      </a:r>
                    </a:p>
                  </a:txBody>
                  <a:tcPr marL="68580" marR="68580" marT="0" marB="0" anchor="ctr"/>
                </a:tc>
              </a:tr>
              <a:tr h="146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8) организация проведения профилактических осмотров (</a:t>
                      </a:r>
                      <a:r>
                        <a:rPr lang="ru-RU" sz="1400" b="1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скрининговых</a:t>
                      </a: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исследований) целевых групп населения в порядке, определенном уполномоченным органом;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42,86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(42,31)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47,62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(50,00)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4,76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(3,85)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4,76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(3,85)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91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3953917"/>
              </p:ext>
            </p:extLst>
          </p:nvPr>
        </p:nvGraphicFramePr>
        <p:xfrm>
          <a:off x="179512" y="407248"/>
          <a:ext cx="8712966" cy="59740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60240"/>
                <a:gridCol w="1584176"/>
                <a:gridCol w="1296144"/>
                <a:gridCol w="1368152"/>
                <a:gridCol w="1008112"/>
                <a:gridCol w="1296142"/>
              </a:tblGrid>
              <a:tr h="2028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На 100% уверен в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необходимости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медсестре </a:t>
                      </a:r>
                      <a:r>
                        <a:rPr lang="ru-RU" sz="14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расши-ренной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практики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Возможно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медсестре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расширенной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практики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Нельзя </a:t>
                      </a:r>
                      <a:r>
                        <a:rPr lang="ru-RU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</a:t>
                      </a: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медсестре расширенной практики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Затрудня-юсь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ответить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Комментарии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7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9) осуществление динамического наблюдения за больными с хроническими формами заболеваний;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47,62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(50,00)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42,86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(42,31)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4,76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(3,85)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4,76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(3,85)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 пределах своей компетенции по конкретным заболеваниям и областям наблюдения по установленному протоколу</a:t>
                      </a:r>
                    </a:p>
                  </a:txBody>
                  <a:tcPr marL="68580" marR="68580" marT="0" marB="0" anchor="ctr"/>
                </a:tc>
              </a:tr>
              <a:tr h="1959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10) осуществление направления пациентов, в том числе, диспансерных, по показаниям на консультацию к профильным специалистам;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42,86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(50,00)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42,86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(38,46)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9,52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(7,69)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4,76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(3,85)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1469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11) направление пациентов на плановую госпитализацию;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10,00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(16,00)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15,00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(24,00)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50,00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(40,00)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25,00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(20,00)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473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992913"/>
              </p:ext>
            </p:extLst>
          </p:nvPr>
        </p:nvGraphicFramePr>
        <p:xfrm>
          <a:off x="179512" y="540600"/>
          <a:ext cx="8712966" cy="56967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60240"/>
                <a:gridCol w="1584176"/>
                <a:gridCol w="1296144"/>
                <a:gridCol w="1368152"/>
                <a:gridCol w="1008112"/>
                <a:gridCol w="1296142"/>
              </a:tblGrid>
              <a:tr h="2028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На 100% уверен в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необходимости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медсестре </a:t>
                      </a:r>
                      <a:r>
                        <a:rPr lang="ru-RU" sz="14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расши-ренной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практики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Возможно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медсестре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расширенной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практики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Нельзя </a:t>
                      </a:r>
                      <a:r>
                        <a:rPr lang="ru-RU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</a:t>
                      </a: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медсестре расширенной практики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Затрудня-юсь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ответить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Комментарии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7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12) оказание стационарозамещающей помощи, в том числе на дому;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14,29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(15,38)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47,62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(50,00)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28,57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(26,92)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9,52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(7,69)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По конкретным видам </a:t>
                      </a:r>
                    </a:p>
                  </a:txBody>
                  <a:tcPr marL="68580" marR="68580" marT="0" marB="0" anchor="ctr"/>
                </a:tc>
              </a:tr>
              <a:tr h="195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13) проведение экспертизы временной нетрудоспособности и выдачу больничных листов;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(8,00)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(28,00)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50,00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(44,00)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(20,00)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146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14) организация профильных школ здоровья;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47,62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(53,85)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42,86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(38,46)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4,76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(3,85)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4,76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(3,85)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122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15) оформление соответствующей документации и направление и на медико-социальную экспертизу;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9,52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(7,69)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23,81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(34,62)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47,62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(42,31)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19,05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(15,38)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29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783591"/>
              </p:ext>
            </p:extLst>
          </p:nvPr>
        </p:nvGraphicFramePr>
        <p:xfrm>
          <a:off x="179512" y="407248"/>
          <a:ext cx="8712966" cy="59740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60240"/>
                <a:gridCol w="1584176"/>
                <a:gridCol w="1296144"/>
                <a:gridCol w="1368152"/>
                <a:gridCol w="1008112"/>
                <a:gridCol w="1296142"/>
              </a:tblGrid>
              <a:tr h="2028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На 100% уверен в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необходимости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медсестре </a:t>
                      </a:r>
                      <a:r>
                        <a:rPr lang="ru-RU" sz="14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расши-ренной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практики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Возможно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медсестре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расширенной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практики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Нельзя </a:t>
                      </a:r>
                      <a:r>
                        <a:rPr lang="ru-RU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</a:t>
                      </a: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медсестре расширенной практики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Затрудня-юсь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ответить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Комментарии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7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16) назначение лекарственных средств, расчет дозировки и длительности приема лекарственных препаратов;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4,76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(3,85)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9,52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(11,54)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71,43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(73,08)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14,29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(11,54)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1959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17) выписка рецептов на все первично назначаемые лекарственные средства, в том числе на бесплатные лекарственные средства в рамках ГОБМП больным с хроническими формами заболеваний;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23,81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(23,08)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33,33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(34,62)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28,57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(30,77)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14,29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(11,54)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Вторичные, повторные можно (конкретный перечень)</a:t>
                      </a:r>
                    </a:p>
                  </a:txBody>
                  <a:tcPr marL="68580" marR="68580" marT="0" marB="0" anchor="ctr"/>
                </a:tc>
              </a:tr>
              <a:tr h="1469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18) контроль своевременности и качества выполнения врачебных назначений средним медперсоналом;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57,14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(61,54)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38,10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(34,62)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4,76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(3,85)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934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6450454"/>
              </p:ext>
            </p:extLst>
          </p:nvPr>
        </p:nvGraphicFramePr>
        <p:xfrm>
          <a:off x="179512" y="743296"/>
          <a:ext cx="8712966" cy="520598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60240"/>
                <a:gridCol w="1584176"/>
                <a:gridCol w="1296144"/>
                <a:gridCol w="1368152"/>
                <a:gridCol w="1008112"/>
                <a:gridCol w="1296142"/>
              </a:tblGrid>
              <a:tr h="2028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На 100% уверен в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необходимости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медсестре </a:t>
                      </a:r>
                      <a:r>
                        <a:rPr lang="ru-RU" sz="14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расши-ренной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практики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Возможно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медсестре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расширенной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практики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Нельзя </a:t>
                      </a:r>
                      <a:r>
                        <a:rPr lang="ru-RU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</a:t>
                      </a: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медсестре расширенной практики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Затрудня-юсь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ответить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Комментарии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7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19) обеспечение преемственности в обследовании и лечении прикрепленного населения;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47,62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(46,15)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33,33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(38,46)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9,52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(7,69)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9,52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(7,69)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195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20) выдача в установленном порядке свидетельства о смерти на дому;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(4,00)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(28,00)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65,00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(64,00)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(4,00)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146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21) проведение информационно-образовательной работы с населением по вопросам пропаганды и формирования здорового образа жизни;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66,67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(69,23)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28,57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(26,92)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4,76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(3,85)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16144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6747398"/>
              </p:ext>
            </p:extLst>
          </p:nvPr>
        </p:nvGraphicFramePr>
        <p:xfrm>
          <a:off x="179512" y="713956"/>
          <a:ext cx="8712966" cy="54513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60240"/>
                <a:gridCol w="1584176"/>
                <a:gridCol w="1296144"/>
                <a:gridCol w="1368152"/>
                <a:gridCol w="1008112"/>
                <a:gridCol w="1296142"/>
              </a:tblGrid>
              <a:tr h="2028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На 100% уверен в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необходимости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медсестре </a:t>
                      </a:r>
                      <a:r>
                        <a:rPr lang="ru-RU" sz="14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расши-ренной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практики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Возможно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медсестре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расширенной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практики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Нельзя </a:t>
                      </a:r>
                      <a:r>
                        <a:rPr lang="ru-RU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</a:t>
                      </a: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медсестре расширенной практики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Затрудня-юсь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ответить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Комментарии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7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22) консультирование по телефону лиц с хроническими заболеваниями;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28,57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(34,62)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52,38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(50,00)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9,52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(7,69)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9,52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(7,69)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 пределах своей компетенции по конкретным заболеваниям и областям консультирования по установленному протоколу</a:t>
                      </a:r>
                    </a:p>
                  </a:txBody>
                  <a:tcPr marL="68580" marR="68580" marT="0" marB="0" anchor="ctr"/>
                </a:tc>
              </a:tr>
              <a:tr h="195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23) ведение статистического учета и отчетности;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57,14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(61,54)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38,10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(34,62)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4,76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(3,85)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 рамках сестринской деятельности</a:t>
                      </a:r>
                    </a:p>
                  </a:txBody>
                  <a:tcPr marL="68580" marR="68580" marT="0" marB="0" anchor="ctr"/>
                </a:tc>
              </a:tr>
              <a:tr h="146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24) анализ статистических данных;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47,62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(53,85)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47,62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(42,31)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4,76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(3,85)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 рамках сестринской деятельности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7649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4368159"/>
              </p:ext>
            </p:extLst>
          </p:nvPr>
        </p:nvGraphicFramePr>
        <p:xfrm>
          <a:off x="179512" y="332656"/>
          <a:ext cx="8712966" cy="643280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60240"/>
                <a:gridCol w="1584176"/>
                <a:gridCol w="1296144"/>
                <a:gridCol w="1368152"/>
                <a:gridCol w="1008112"/>
                <a:gridCol w="1296142"/>
              </a:tblGrid>
              <a:tr h="2028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На 100% уверен в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необходимости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медсестре </a:t>
                      </a:r>
                      <a:r>
                        <a:rPr lang="ru-RU" sz="14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расши-ренной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практики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Возможно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медсестре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расширенной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практики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Нельзя </a:t>
                      </a:r>
                      <a:r>
                        <a:rPr lang="ru-RU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</a:t>
                      </a: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медсестре расширенной практики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Затрудня-юсь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ответить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Комментарии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7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25) проведение и интерпретация результатов ЭКГ;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11,54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42,31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42,31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3,85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Только описание зубцов по схеме расшифровки, без интерпретации ЭКГ-синдромов</a:t>
                      </a:r>
                    </a:p>
                  </a:txBody>
                  <a:tcPr marL="68580" marR="68580" marT="0" marB="0" anchor="ctr"/>
                </a:tc>
              </a:tr>
              <a:tr h="195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26) проведение и интерпретация пикфлоуметрии;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28,57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(30,77)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28,57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(34,62)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38,10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(30,77)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4,76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(3,85)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146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27) интерпретация спирометрии;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23,81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(26,92)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28,57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(34,62)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42,86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(34,62)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4,76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(3,85)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122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28) интерпретация всех лабораторных и диагностических исследований;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19,05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(19,23)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42,86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(50,00)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33,33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(26,92)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4,76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(3,85)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97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29) первичная хирургическая обработка ран;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52,38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(50,00)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28,57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(30,77)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19,05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(19,23)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По протоколу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85764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4302803"/>
              </p:ext>
            </p:extLst>
          </p:nvPr>
        </p:nvGraphicFramePr>
        <p:xfrm>
          <a:off x="179512" y="116632"/>
          <a:ext cx="8712966" cy="66141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60240"/>
                <a:gridCol w="1584176"/>
                <a:gridCol w="1296144"/>
                <a:gridCol w="1368152"/>
                <a:gridCol w="1008112"/>
                <a:gridCol w="1296142"/>
              </a:tblGrid>
              <a:tr h="2028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На 100% уверен в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необходимости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медсестре </a:t>
                      </a:r>
                      <a:r>
                        <a:rPr lang="ru-RU" sz="14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расши-ренной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практики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Возможно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медсестре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расширенной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практики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Нельзя </a:t>
                      </a:r>
                      <a:r>
                        <a:rPr lang="ru-RU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</a:t>
                      </a: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медсестре расширенной практики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Затрудня-юсь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ответить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Комментарии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7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30) наложение мягких повязок;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57,14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(53,85)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33,33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(38,46)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4,76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(3,85)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4,76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(3,85)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1959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31) транспортная иммобилизация при переломах костей, конечностей, позвоночника;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38,10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(38,46)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38,10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(38,46)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23,81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(19,23)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(3,85)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 конкретных состояниях по установленному протоколу</a:t>
                      </a:r>
                    </a:p>
                  </a:txBody>
                  <a:tcPr marL="68580" marR="68580" marT="0" marB="0" anchor="ctr"/>
                </a:tc>
              </a:tr>
              <a:tr h="1469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32) удаление поверхностно расположенных инородных тел;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33,33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(30,77)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57,14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(57,69)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9,52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(11,54)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 конкретных состояниях по установленному протоколу</a:t>
                      </a:r>
                    </a:p>
                  </a:txBody>
                  <a:tcPr marL="68580" marR="68580" marT="0" marB="0" anchor="ctr"/>
                </a:tc>
              </a:tr>
              <a:tr h="1224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33) назначение инъекций;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9,52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(7,69)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28,57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(23,08)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42,86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(53,85)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19,05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(15,38)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97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34) определение остроты слуха и зрения;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47,62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(42,31)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33,33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(42,31)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19,05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(15,38)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97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35) проведение несложных хирургических манипуляций, инструментальных и функциональных исследований при оказании медицинской помощи по </a:t>
                      </a:r>
                      <a:r>
                        <a:rPr lang="ru-RU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указанным </a:t>
                      </a:r>
                      <a:r>
                        <a:rPr lang="ru-RU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профилям.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23,81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(19,23)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42,86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(50,00)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19,05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(15,38)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14,29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(15,38)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Ограниченный перечень по установленному протоколу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405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1080120"/>
          </a:xfrm>
          <a:solidFill>
            <a:srgbClr val="CDE4FF"/>
          </a:solidFill>
        </p:spPr>
        <p:txBody>
          <a:bodyPr>
            <a:noAutofit/>
          </a:bodyPr>
          <a:lstStyle/>
          <a:p>
            <a:r>
              <a:rPr lang="ru-RU" sz="1800" b="1" dirty="0"/>
              <a:t>Делегирование функциональных обязанностей специалиста по ЗОЖ врачебной амбулатории (центра семейного здоровья) согласно п.6. Приложения 1 Приказа МЗ РК №7: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9715006"/>
              </p:ext>
            </p:extLst>
          </p:nvPr>
        </p:nvGraphicFramePr>
        <p:xfrm>
          <a:off x="251520" y="1268760"/>
          <a:ext cx="8712966" cy="520598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64296"/>
                <a:gridCol w="1584176"/>
                <a:gridCol w="1224136"/>
                <a:gridCol w="1296144"/>
                <a:gridCol w="1008112"/>
                <a:gridCol w="936102"/>
              </a:tblGrid>
              <a:tr h="2278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На 100% уверен в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необходимости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медсестре </a:t>
                      </a:r>
                      <a:r>
                        <a:rPr lang="ru-RU" sz="14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расши-ренной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практики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Возможно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медсестре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расширенной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практики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Нельзя </a:t>
                      </a:r>
                      <a:r>
                        <a:rPr lang="ru-RU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</a:t>
                      </a: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медсестре расширенной практики (%)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Затрудня-юсь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ответить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Коммен-тарии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9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1) обеспечение необходимыми учебно-методическими материалами и участие программах санитарно-просветительных мероприятий;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61,90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(65,38)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28,57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(26,92)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4,76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(3,85)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4,76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(3,85)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192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2) участие в наборе слушателей и организации работы школ здоровья по отдельным профилям;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66,67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(69,23)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28,57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(26,92)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4,76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(3,85)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192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3) проведение групповой и индивидуальной работы по гигиеническому обучению среди лиц с хроническими формами заболевания и лиц с повышенным риском заболевания;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66,67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(69,23)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28,57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(26,92)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4,76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(3,85)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006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1008112"/>
          </a:xfrm>
          <a:solidFill>
            <a:srgbClr val="CDE4FF"/>
          </a:solidFill>
        </p:spPr>
        <p:txBody>
          <a:bodyPr>
            <a:noAutofit/>
          </a:bodyPr>
          <a:lstStyle/>
          <a:p>
            <a:r>
              <a:rPr lang="ru-RU" sz="2400" b="1" dirty="0" smtClean="0"/>
              <a:t>Удовлетворенность выпускников обучением </a:t>
            </a:r>
            <a:br>
              <a:rPr lang="ru-RU" sz="2400" b="1" dirty="0" smtClean="0"/>
            </a:br>
            <a:r>
              <a:rPr lang="ru-RU" sz="2400" b="1" dirty="0" smtClean="0"/>
              <a:t>на программе прикладного </a:t>
            </a:r>
            <a:r>
              <a:rPr lang="ru-RU" sz="2400" b="1" dirty="0" err="1" smtClean="0"/>
              <a:t>бакалавриата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2038232"/>
              </p:ext>
            </p:extLst>
          </p:nvPr>
        </p:nvGraphicFramePr>
        <p:xfrm>
          <a:off x="467544" y="1412776"/>
          <a:ext cx="82296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126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3572246"/>
              </p:ext>
            </p:extLst>
          </p:nvPr>
        </p:nvGraphicFramePr>
        <p:xfrm>
          <a:off x="179512" y="367244"/>
          <a:ext cx="8712966" cy="61394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520280"/>
                <a:gridCol w="1656184"/>
                <a:gridCol w="1296144"/>
                <a:gridCol w="1296144"/>
                <a:gridCol w="1080120"/>
                <a:gridCol w="864094"/>
              </a:tblGrid>
              <a:tr h="1477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На 100% уверен в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необходимости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медсестре </a:t>
                      </a:r>
                      <a:r>
                        <a:rPr lang="ru-RU" sz="14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расши-ренной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практики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Возможно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медсестре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расширенной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практики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Нельзя </a:t>
                      </a:r>
                      <a:r>
                        <a:rPr lang="ru-RU" sz="14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делегировать </a:t>
                      </a: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медсестре расширенной практики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Затрудня-юсь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ответить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Коммен-тарии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5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4) проведение работы по формированию здорового образа жизни и гигиеническому обучению;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(76,00)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(24,00)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146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5) участие в реализации программ формирования здорового образа жизни на телевидении, по радио, в средствах массовой информации, организациях образования и т.д.;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61,90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(61,54)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38,10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(38,46)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122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6) подбор и хранение методических, наглядных и других материалов для подготовки медицинских работников к проведению мероприятий по гигиеническому воспитанию населения.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61,90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(65,38)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38,10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(34,62)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7083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864096"/>
          </a:xfrm>
          <a:solidFill>
            <a:srgbClr val="CDE4FF"/>
          </a:solidFill>
        </p:spPr>
        <p:txBody>
          <a:bodyPr>
            <a:noAutofit/>
          </a:bodyPr>
          <a:lstStyle/>
          <a:p>
            <a:r>
              <a:rPr lang="ru-RU" sz="1800" b="1" dirty="0"/>
              <a:t>Делегирование функциональных обязанностей врача прикладному бакалавру сестринского дела </a:t>
            </a:r>
            <a:r>
              <a:rPr lang="ru-RU" sz="1800" b="1" u="sng" dirty="0"/>
              <a:t>согласно предложениям участников пилотного проекта</a:t>
            </a:r>
            <a:r>
              <a:rPr lang="ru-RU" sz="1800" b="1" dirty="0"/>
              <a:t>: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8093385"/>
              </p:ext>
            </p:extLst>
          </p:nvPr>
        </p:nvGraphicFramePr>
        <p:xfrm>
          <a:off x="251520" y="1124744"/>
          <a:ext cx="8712966" cy="56114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56184"/>
                <a:gridCol w="1152128"/>
                <a:gridCol w="1296144"/>
                <a:gridCol w="1440160"/>
                <a:gridCol w="1440160"/>
                <a:gridCol w="1728190"/>
              </a:tblGrid>
              <a:tr h="917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Взрослый стационар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Детский стационар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Перинатальный центр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Поликлиника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 согласен с делегированной функцией (%)</a:t>
                      </a:r>
                    </a:p>
                  </a:txBody>
                  <a:tcPr marL="68580" marR="68580" marT="0" marB="0"/>
                </a:tc>
              </a:tr>
              <a:tr h="1997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Консультирование и обучение пациентов и их родственников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77,78*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26,67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(32,35)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Проф.СД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20,00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(26,47)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Проф.СД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26,67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(29,41)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Проф.СД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46,67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(52,94)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Проф.СД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192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Оценка состояния пациентов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22,58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(33,33)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Проф.СД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71,43*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19,35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(27,78)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Проф.СД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83,33*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19,35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(22,22)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Проф.СД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41,94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(44,44)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Проф.СД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 (ВС)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14,29*(ДС)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16,67*(ПЦ)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0*(П)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6,45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25,(5,5)</a:t>
                      </a:r>
                    </a:p>
                  </a:txBody>
                  <a:tcPr marL="68580" marR="68580" marT="0" marB="0" anchor="ctr"/>
                </a:tc>
              </a:tr>
              <a:tr h="192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Обучение пациента/семьи по управлению заболеванием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77,78*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26,67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(37,14)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Проф.СД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71,43*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23,33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(34,29)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Проф.СД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20,00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(25,71)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Проф.СД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46,67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(54,29)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Проф.СД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0*(ВС)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0*(ДС)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20,00*(ПЦ)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0*(П)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3,33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(2,86)</a:t>
                      </a:r>
                    </a:p>
                  </a:txBody>
                  <a:tcPr marL="68580" marR="68580" marT="0" marB="0" anchor="ctr"/>
                </a:tc>
              </a:tr>
              <a:tr h="192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Организация деятельности по укреплению здоровья и профилактике заболеваний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27,59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(38,24)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Проф.СД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71,43*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24,14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(35,29)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Проф.СД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17,24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(26,47)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Проф.СД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48,28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(55,88)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Проф.СД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0*(ВС)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0*(ДС)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25,00*(ПЦ)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0*(П)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3,45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(2,94)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73635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5439304"/>
              </p:ext>
            </p:extLst>
          </p:nvPr>
        </p:nvGraphicFramePr>
        <p:xfrm>
          <a:off x="251520" y="476672"/>
          <a:ext cx="8712966" cy="601896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56184"/>
                <a:gridCol w="1152128"/>
                <a:gridCol w="1296144"/>
                <a:gridCol w="1440160"/>
                <a:gridCol w="1440160"/>
                <a:gridCol w="1728190"/>
              </a:tblGrid>
              <a:tr h="8983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Взрослый стационар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Детский стационар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Перинатальный центр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Поликлиника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 согласен с делегированной функцией (%)</a:t>
                      </a:r>
                    </a:p>
                  </a:txBody>
                  <a:tcPr marL="68580" marR="68580" marT="0" marB="0"/>
                </a:tc>
              </a:tr>
              <a:tr h="1997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Санация трахеобронхиального дерева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55,56*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33,33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(27,59)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33,33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(27,59)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33,33*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12,50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(10,34)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33,33*(ВС)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0*(ДС)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66,67*(ПЦ)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71,43*(П)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37,50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(48,28)</a:t>
                      </a:r>
                    </a:p>
                  </a:txBody>
                  <a:tcPr marL="68580" marR="68580" marT="0" marB="0" anchor="ctr"/>
                </a:tc>
              </a:tr>
              <a:tr h="1997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Снятие швов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66,67*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33,33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(43,75)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83,33*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25,93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(28,13)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22,22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(25,00)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66,67*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33,33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(37,50)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11,11* (ВС)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0*(ДС)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0*(ПЦ)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11,11*(П)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7,41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(6,25)</a:t>
                      </a:r>
                    </a:p>
                  </a:txBody>
                  <a:tcPr marL="68580" marR="68580" marT="0" marB="0" anchor="ctr"/>
                </a:tc>
              </a:tr>
              <a:tr h="192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Промывание гайморовых пазух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57,14*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44,44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(34,78)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11,11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(8,70)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71,43*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38,89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(30,43)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Учитывая отказ стационаров, нельзя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28,57*(ВС)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25,00*(ДС)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100,00*(ПЦ)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0*(П)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22,22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(39,13)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2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Промывание слезных путей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57,14*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36,84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(29,17)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15,79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(12,50)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5,26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(4,17)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85,71*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36,84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(29,17)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Учитывая отказ стационаров, нельзя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28,57*(ВС)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40,00*(ДС)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100,00*(ПЦ)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0*(П)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6,32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(41,67)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91691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3920328"/>
              </p:ext>
            </p:extLst>
          </p:nvPr>
        </p:nvGraphicFramePr>
        <p:xfrm>
          <a:off x="251520" y="343188"/>
          <a:ext cx="8712966" cy="60381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56184"/>
                <a:gridCol w="1152128"/>
                <a:gridCol w="1296144"/>
                <a:gridCol w="1440160"/>
                <a:gridCol w="1440160"/>
                <a:gridCol w="1728190"/>
              </a:tblGrid>
              <a:tr h="917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Взрослый стационар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Детский стационар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Перинатальный центр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Поликлиника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 согласен с делегированной функцией (%)</a:t>
                      </a:r>
                    </a:p>
                  </a:txBody>
                  <a:tcPr marL="68580" marR="68580" marT="0" marB="0"/>
                </a:tc>
              </a:tr>
              <a:tr h="1997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Проведение ретробульбарных инъекций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35,29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(31,82)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(4,55)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(4,55)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33,33*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11,76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(13,64)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50,00*(ВС)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75,00*(ДС)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100,00*(ПЦ)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33,33*(П)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52,94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(59,09)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2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Промывание и удаление дренажей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47,62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(57,69)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19,05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(19,23)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14,29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(15,38)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71,43*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23,81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(30,77)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12,50*(ВС)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33,33*(ДС)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0*(ПЦ)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0*(П)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14,29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(11,54)</a:t>
                      </a:r>
                    </a:p>
                  </a:txBody>
                  <a:tcPr marL="68580" marR="68580" marT="0" marB="0" anchor="ctr">
                    <a:noFill/>
                  </a:tcPr>
                </a:tc>
              </a:tr>
              <a:tr h="192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Замена </a:t>
                      </a:r>
                      <a:r>
                        <a:rPr lang="ru-RU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цистостомы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57,14*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44,44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(34,78)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16,67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(13,04)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11,11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(8,70)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42,86*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22,22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(17,39)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28,57*(ВС)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25,00*(ДС)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100*(ПЦ)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28,57*(П)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33,33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(47,83)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2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Постановка катетера </a:t>
                      </a:r>
                      <a:r>
                        <a:rPr lang="ru-RU" sz="1400" b="1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Фолея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45,83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(51,72)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25,00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(27,59)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25,00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(27,59)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71,43*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25,00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(27,59)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12,50*(ВС)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0*(ДС)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0*(ПЦ)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0*(П)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4,17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(6,90)</a:t>
                      </a:r>
                    </a:p>
                  </a:txBody>
                  <a:tcPr marL="68580" marR="68580" marT="0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384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9559501"/>
              </p:ext>
            </p:extLst>
          </p:nvPr>
        </p:nvGraphicFramePr>
        <p:xfrm>
          <a:off x="251520" y="543220"/>
          <a:ext cx="8712966" cy="533405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56184"/>
                <a:gridCol w="1152128"/>
                <a:gridCol w="1296144"/>
                <a:gridCol w="1440160"/>
                <a:gridCol w="1440160"/>
                <a:gridCol w="1728190"/>
              </a:tblGrid>
              <a:tr h="917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Взрослый стационар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Детский стационар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Перинатальный центр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Поликлиника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 согласен с делегированной функцией (%)</a:t>
                      </a:r>
                    </a:p>
                  </a:txBody>
                  <a:tcPr marL="68580" marR="68580" marT="0" marB="0"/>
                </a:tc>
              </a:tr>
              <a:tr h="199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Наложение гипсовых повязок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66,67*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45,45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(55,56)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60,00*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22,73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(33,33)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(3,70)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75,00*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31,82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(40,74)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11,11*(ВС)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20,00(ДС)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100,00*(ПЦ)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0*(П)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13,64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(11,11)</a:t>
                      </a:r>
                    </a:p>
                  </a:txBody>
                  <a:tcPr marL="68580" marR="68580" marT="0" marB="0" anchor="ctr">
                    <a:noFill/>
                  </a:tcPr>
                </a:tc>
              </a:tr>
              <a:tr h="192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Моделирование скелетного вытяжения на кровати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83,33*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64,71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(59,09)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25,00*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11,76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(13,64)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16,67*(ВС)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50,00*(ДС)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100,00*(ПЦ)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33,33*(П)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35,29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(45,45)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2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Пункция артериовенозной фистулы при проведении сеанса гемодиализа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33,33*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35,29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(36,36)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5,88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(13,64)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(9,09)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(9,09)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66,67*(ВС)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75,00*(ДС)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100,00*(ПЦ)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50,00*(П)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64,71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(63,64)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8676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51131"/>
              </p:ext>
            </p:extLst>
          </p:nvPr>
        </p:nvGraphicFramePr>
        <p:xfrm>
          <a:off x="251520" y="116632"/>
          <a:ext cx="8712966" cy="66141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56184"/>
                <a:gridCol w="1152128"/>
                <a:gridCol w="1296144"/>
                <a:gridCol w="1440160"/>
                <a:gridCol w="1440160"/>
                <a:gridCol w="1728190"/>
              </a:tblGrid>
              <a:tr h="4935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Взрослый стационар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Детский стационар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Перинатальный центр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Поликлиника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 согласен с делегированной функцией (%)</a:t>
                      </a:r>
                    </a:p>
                  </a:txBody>
                  <a:tcPr marL="68580" marR="68580" marT="0" marB="0"/>
                </a:tc>
              </a:tr>
              <a:tr h="1997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Установление необходимости продолженного наблюдения и интенсивной терапии в послеоперационном периоде и показания к нахождению больного в отделении (палате) интенсивной терапии (реанимации), оценка возможности перевода больного в другое отделение.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26,92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(29,03)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15,38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(19,35)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83,33*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19,23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(22,58)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(6,45)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62,50*(ВС)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16,67*(ДС)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16,67*(ПЦ)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57,14*(П)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42,31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(45,16)</a:t>
                      </a:r>
                    </a:p>
                  </a:txBody>
                  <a:tcPr marL="68580" marR="68580" marT="0" marB="0" anchor="ctr">
                    <a:noFill/>
                  </a:tcPr>
                </a:tc>
              </a:tr>
              <a:tr h="192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Проведение первичного осмотра новорожденного в родильном отделении (</a:t>
                      </a: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уровень регионализации)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14,29*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12,50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(13,79)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8,33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(13,79)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41,67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(44,83)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8,33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(13,79)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42,86*(ВС)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20*(ДС)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20,00*(ПЦ)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50,00*(П)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37,50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(37,93)</a:t>
                      </a:r>
                    </a:p>
                  </a:txBody>
                  <a:tcPr marL="68580" marR="68580" marT="0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528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4005997"/>
              </p:ext>
            </p:extLst>
          </p:nvPr>
        </p:nvGraphicFramePr>
        <p:xfrm>
          <a:off x="251520" y="343188"/>
          <a:ext cx="8712966" cy="62515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56184"/>
                <a:gridCol w="1152128"/>
                <a:gridCol w="1296144"/>
                <a:gridCol w="1440160"/>
                <a:gridCol w="1440160"/>
                <a:gridCol w="1728190"/>
              </a:tblGrid>
              <a:tr h="917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Взрослый стационар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Детский стационар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Перинатальный центр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Поликлиника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 согласен с делегированной функцией (%)</a:t>
                      </a:r>
                    </a:p>
                  </a:txBody>
                  <a:tcPr marL="68580" marR="68580" marT="0" marB="0"/>
                </a:tc>
              </a:tr>
              <a:tr h="1997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Снятие швов после операции кесарева сечения и гинекологических операций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42,86*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21,74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(28,57)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8,70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(10,71)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47,83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(50,00)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21,74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(25,00)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28,57*(ВС)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0*(ДС)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0*(ПЦ)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12,50*(П)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13,04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(14,29)</a:t>
                      </a:r>
                    </a:p>
                  </a:txBody>
                  <a:tcPr marL="68580" marR="68580" marT="0" marB="0" anchor="ctr">
                    <a:noFill/>
                  </a:tcPr>
                </a:tc>
              </a:tr>
              <a:tr h="192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Проведение и расшифровка </a:t>
                      </a:r>
                      <a:r>
                        <a:rPr lang="ru-RU" sz="1400" b="1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кардиотокографии</a:t>
                      </a: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плода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8,33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(10,34)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4,17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(10,34)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83,33*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50,00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(48,28)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37,50*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12,50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(13,79)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83,33*(ВС)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20,00*(ДС)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16,67*(ПЦ)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12,50*(П)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33,33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(37,93)</a:t>
                      </a:r>
                    </a:p>
                  </a:txBody>
                  <a:tcPr marL="68580" marR="68580" marT="0" marB="0" anchor="ctr">
                    <a:noFill/>
                  </a:tcPr>
                </a:tc>
              </a:tr>
              <a:tr h="192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Проведение </a:t>
                      </a:r>
                      <a:r>
                        <a:rPr lang="ru-RU" sz="1400" b="1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аудиоскрининга</a:t>
                      </a: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новорожденного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14,29*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8,70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(10,71)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8,70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(17,86)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52,17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(50,00)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55,56*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21,74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(25,00)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42,86*(ВС)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0*(ДС)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0*(ПЦ)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11,11*(П)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17,39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(21,43)</a:t>
                      </a:r>
                    </a:p>
                  </a:txBody>
                  <a:tcPr marL="68580" marR="68580" marT="0" marB="0" anchor="ctr">
                    <a:noFill/>
                  </a:tcPr>
                </a:tc>
              </a:tr>
              <a:tr h="192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Оценка кровопотери при поступлении пациента с кровотечением, во время операции и после родов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17,39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(21,43)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8,70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(14,29)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43,48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(46,43)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8,70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(10,71)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33,33*(ВС)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20,00*(ДС)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0,00*(ПЦ)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37,50*(П)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26,09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(28,57)</a:t>
                      </a:r>
                    </a:p>
                  </a:txBody>
                  <a:tcPr marL="68580" marR="68580" marT="0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58047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406884"/>
              </p:ext>
            </p:extLst>
          </p:nvPr>
        </p:nvGraphicFramePr>
        <p:xfrm>
          <a:off x="251520" y="692572"/>
          <a:ext cx="8712966" cy="53980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56184"/>
                <a:gridCol w="1152128"/>
                <a:gridCol w="1296144"/>
                <a:gridCol w="1440160"/>
                <a:gridCol w="1440160"/>
                <a:gridCol w="1728190"/>
              </a:tblGrid>
              <a:tr h="917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Взрослый стационар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Детский стационар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Перинатальный центр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Поликлиника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Не согласен с делегированной функцией (%)</a:t>
                      </a:r>
                    </a:p>
                  </a:txBody>
                  <a:tcPr marL="68580" marR="68580" marT="0" marB="0"/>
                </a:tc>
              </a:tr>
              <a:tr h="1997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Постановка пупочного катетера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4,55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(3,70)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13,64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(11,11)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50,00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(44,44)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57,14*(ВС)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0*(ДС)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40,00*(ПЦ)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28,57*(П)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36,36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(44,44)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2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Оценка состояния новорожденного, при необходимости подключение новорожденного к аппарату </a:t>
                      </a:r>
                      <a:r>
                        <a:rPr lang="en-US" sz="1400" b="1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SiPAP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4,00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(3,33)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12,00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(10,00)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83,33*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44,00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(43,33)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12,50*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4,00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(3,33)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83,33*(ВС)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16,67*(ДС)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16,67*(ПЦ)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25,00*(П)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36,00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(40,00)</a:t>
                      </a:r>
                    </a:p>
                  </a:txBody>
                  <a:tcPr marL="68580" marR="68580" marT="0" marB="0" anchor="ctr">
                    <a:noFill/>
                  </a:tcPr>
                </a:tc>
              </a:tr>
              <a:tr h="192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Индивидуальный прием по основным социально-значимым заболеваниям в пределах своей компетенции.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62,50*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26,09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(35,71)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21,74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(28,57)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50,00*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13,04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(14,29)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87,50*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43,48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(53,57)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12,50*(ВС)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1,67*(ДС)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50,00*(ПЦ)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0*(П)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13,04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(10,71)</a:t>
                      </a:r>
                    </a:p>
                  </a:txBody>
                  <a:tcPr marL="68580" marR="68580" marT="0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59214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0403237"/>
              </p:ext>
            </p:extLst>
          </p:nvPr>
        </p:nvGraphicFramePr>
        <p:xfrm>
          <a:off x="389553" y="476672"/>
          <a:ext cx="8424936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4936"/>
              </a:tblGrid>
              <a:tr h="1152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/>
                        <a:t>7 ЗАДАЧА. </a:t>
                      </a:r>
                    </a:p>
                    <a:p>
                      <a:pPr algn="ctr"/>
                      <a:r>
                        <a:rPr lang="ru-RU" sz="2200" b="0" dirty="0" smtClean="0"/>
                        <a:t>Определение возможных механизмов финансирования сестринских</a:t>
                      </a:r>
                      <a:r>
                        <a:rPr lang="ru-RU" sz="2200" b="0" baseline="0" dirty="0" smtClean="0"/>
                        <a:t> услуг с учетом надлежащих международных практик</a:t>
                      </a:r>
                      <a:r>
                        <a:rPr lang="ru-RU" sz="2200" b="0" dirty="0" smtClean="0"/>
                        <a:t>.</a:t>
                      </a:r>
                      <a:endParaRPr lang="ru-RU" sz="2200" b="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86217" y="1701963"/>
            <a:ext cx="842493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связи с административными изменениями в связи с внедрением должности «медсестра расширенной практики» для внедрения надлежащих международных практики независимой профессиональной сестринской деятельности с увеличением тарификации должности с В4 на В3 (постановление Правительства №1193), </a:t>
            </a:r>
            <a:r>
              <a:rPr lang="ru-RU" b="1" dirty="0"/>
              <a:t>необходимо инициировать процесс пересчета тарифов как клинико-затратных групп, так и комплексного </a:t>
            </a:r>
            <a:r>
              <a:rPr lang="ru-RU" b="1" dirty="0" err="1"/>
              <a:t>подушевого</a:t>
            </a:r>
            <a:r>
              <a:rPr lang="ru-RU" b="1" dirty="0"/>
              <a:t> норматива в связи с внедрением новых должностей и надлежащих международных практики независимой профессиональной сестринской деятельности и увеличением ФОТ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В условиях ПМСП необходимо инициировать разработку тарифов на каждую независимую сестринскую услугу, в том числе для внедрения программы управления заболеваниями и универсальной-прогрессивной модели патронажной службы, и для каждой из делегированных функций по методу формирования тарифа </a:t>
            </a:r>
            <a:r>
              <a:rPr lang="ru-RU" b="1" dirty="0"/>
              <a:t>«расходы + к базовому КПН» в целях поддержки реформы сестринского дела и реформы ПМСП в РК.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959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50059"/>
              </p:ext>
            </p:extLst>
          </p:nvPr>
        </p:nvGraphicFramePr>
        <p:xfrm>
          <a:off x="251520" y="784428"/>
          <a:ext cx="8640960" cy="5899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640960"/>
              </a:tblGrid>
              <a:tr h="56776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500" b="1" dirty="0">
                          <a:effectLst/>
                          <a:latin typeface="+mn-lt"/>
                        </a:rPr>
                        <a:t>1. Общеорганизационные </a:t>
                      </a:r>
                      <a:r>
                        <a:rPr lang="ru-RU" sz="1500" b="1" dirty="0" smtClean="0">
                          <a:effectLst/>
                          <a:latin typeface="+mn-lt"/>
                        </a:rPr>
                        <a:t>мероприятия (утверждение </a:t>
                      </a:r>
                      <a:r>
                        <a:rPr lang="ru-RU" sz="1500" b="1" dirty="0" err="1" smtClean="0">
                          <a:effectLst/>
                          <a:latin typeface="+mn-lt"/>
                        </a:rPr>
                        <a:t>оргструктуры</a:t>
                      </a:r>
                      <a:r>
                        <a:rPr lang="ru-RU" sz="1500" b="1" dirty="0" smtClean="0">
                          <a:effectLst/>
                          <a:latin typeface="+mn-lt"/>
                        </a:rPr>
                        <a:t> и штатного</a:t>
                      </a:r>
                      <a:r>
                        <a:rPr lang="ru-RU" sz="1500" b="1" baseline="0" dirty="0" smtClean="0">
                          <a:effectLst/>
                          <a:latin typeface="+mn-lt"/>
                        </a:rPr>
                        <a:t> расписания </a:t>
                      </a:r>
                      <a:r>
                        <a:rPr lang="ru-RU" sz="1500" b="0" baseline="0" dirty="0" smtClean="0">
                          <a:effectLst/>
                          <a:latin typeface="+mn-lt"/>
                        </a:rPr>
                        <a:t>с пилотным введением ставок «медсестер расширенной практики»</a:t>
                      </a:r>
                      <a:endParaRPr lang="ru-RU" sz="15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9063" marR="49063" marT="0" marB="0">
                    <a:noFill/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500" b="1" dirty="0">
                          <a:effectLst/>
                          <a:latin typeface="+mn-lt"/>
                        </a:rPr>
                        <a:t>2. Утверждение Национальной классификации сестринских диагнозов и сестринских вмешательств в </a:t>
                      </a:r>
                      <a:r>
                        <a:rPr lang="ru-RU" sz="1500" b="1" dirty="0" smtClean="0">
                          <a:effectLst/>
                          <a:latin typeface="+mn-lt"/>
                        </a:rPr>
                        <a:t>РК</a:t>
                      </a:r>
                      <a:r>
                        <a:rPr lang="ru-RU" sz="1500" b="0" dirty="0" smtClean="0">
                          <a:effectLst/>
                          <a:latin typeface="+mn-lt"/>
                        </a:rPr>
                        <a:t> на основе </a:t>
                      </a:r>
                      <a:r>
                        <a:rPr lang="en-US" sz="1500" b="0" kern="1200" dirty="0" smtClean="0">
                          <a:effectLst/>
                          <a:latin typeface="+mn-lt"/>
                        </a:rPr>
                        <a:t>Clinical Care Classification System</a:t>
                      </a:r>
                      <a:endParaRPr lang="ru-RU" sz="15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9063" marR="49063" marT="0" marB="0">
                    <a:noFill/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effectLst/>
                          <a:latin typeface="+mn-lt"/>
                        </a:rPr>
                        <a:t>3. Внедрение новой модели сестринской службы </a:t>
                      </a:r>
                      <a:r>
                        <a:rPr lang="ru-RU" sz="1500" b="0" dirty="0" smtClean="0">
                          <a:effectLst/>
                          <a:latin typeface="+mn-lt"/>
                        </a:rPr>
                        <a:t>с учетом надлежащих международных практик организации сестринской службы </a:t>
                      </a:r>
                      <a:r>
                        <a:rPr lang="ru-RU" sz="1500" b="1" dirty="0" smtClean="0">
                          <a:effectLst/>
                          <a:latin typeface="+mn-lt"/>
                        </a:rPr>
                        <a:t>в организациях ПМСП </a:t>
                      </a:r>
                      <a:r>
                        <a:rPr lang="ru-RU" sz="1500" b="0" dirty="0" smtClean="0">
                          <a:effectLst/>
                          <a:latin typeface="+mn-lt"/>
                        </a:rPr>
                        <a:t>(должности, </a:t>
                      </a:r>
                      <a:r>
                        <a:rPr lang="ru-RU" sz="1500" b="0" dirty="0" err="1" smtClean="0">
                          <a:effectLst/>
                          <a:latin typeface="+mn-lt"/>
                        </a:rPr>
                        <a:t>СОПы</a:t>
                      </a:r>
                      <a:r>
                        <a:rPr lang="ru-RU" sz="1500" b="0" dirty="0" smtClean="0">
                          <a:effectLst/>
                          <a:latin typeface="+mn-lt"/>
                        </a:rPr>
                        <a:t>, документация, предложения к штатным нормативам и условиям работы)</a:t>
                      </a:r>
                      <a:endParaRPr lang="ru-RU" sz="1500" b="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9063" marR="49063" marT="0" marB="0">
                    <a:noFill/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marL="1809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effectLst/>
                          <a:latin typeface="+mn-lt"/>
                        </a:rPr>
                        <a:t>3.1. Внедрение </a:t>
                      </a:r>
                      <a:r>
                        <a:rPr lang="ru-RU" sz="1500" b="1" dirty="0" smtClean="0">
                          <a:effectLst/>
                          <a:latin typeface="+mn-lt"/>
                        </a:rPr>
                        <a:t>универсальной-прогрессивной модели патронажной службы </a:t>
                      </a:r>
                      <a:r>
                        <a:rPr lang="ru-RU" sz="1500" b="0" dirty="0" smtClean="0">
                          <a:effectLst/>
                          <a:latin typeface="+mn-lt"/>
                        </a:rPr>
                        <a:t>на основе междисциплинарной команды ВОП, медсестер разных уровней образования, социальных работников и психологов в пилотных поликлиниках</a:t>
                      </a:r>
                      <a:endParaRPr lang="ru-RU" sz="1500" b="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9063" marR="49063" marT="0" marB="0">
                    <a:noFill/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marL="1809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effectLst/>
                          <a:latin typeface="+mn-lt"/>
                        </a:rPr>
                        <a:t>3.2. Внедрение новой модели сестринской службы с учетом надлежащих международных практик организации сестринской службы в организациях ПМСП в рамках </a:t>
                      </a:r>
                      <a:r>
                        <a:rPr lang="ru-RU" sz="1500" b="1" dirty="0" smtClean="0">
                          <a:effectLst/>
                          <a:latin typeface="+mn-lt"/>
                        </a:rPr>
                        <a:t>ПУЗ, </a:t>
                      </a:r>
                      <a:r>
                        <a:rPr lang="ru-RU" sz="1500" b="1" dirty="0" err="1" smtClean="0">
                          <a:effectLst/>
                          <a:latin typeface="+mn-lt"/>
                        </a:rPr>
                        <a:t>триаж</a:t>
                      </a:r>
                      <a:r>
                        <a:rPr lang="ru-RU" sz="1500" b="1" dirty="0" smtClean="0">
                          <a:effectLst/>
                          <a:latin typeface="+mn-lt"/>
                        </a:rPr>
                        <a:t>, школ здоровья, </a:t>
                      </a:r>
                      <a:r>
                        <a:rPr lang="ru-RU" sz="1500" b="1" dirty="0" err="1" smtClean="0">
                          <a:effectLst/>
                          <a:latin typeface="+mn-lt"/>
                        </a:rPr>
                        <a:t>скринингов</a:t>
                      </a:r>
                      <a:r>
                        <a:rPr lang="ru-RU" sz="1500" b="1" dirty="0" smtClean="0">
                          <a:effectLst/>
                          <a:latin typeface="+mn-lt"/>
                        </a:rPr>
                        <a:t> и других видов деятельности отделения профилактики и диспансеризации</a:t>
                      </a:r>
                      <a:endParaRPr lang="ru-RU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9063" marR="49063" marT="0" marB="0">
                    <a:noFill/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effectLst/>
                          <a:latin typeface="+mn-lt"/>
                        </a:rPr>
                        <a:t>4. Внедрение новой модели сестринской службы </a:t>
                      </a:r>
                      <a:r>
                        <a:rPr lang="ru-RU" sz="1500" b="0" dirty="0" smtClean="0">
                          <a:effectLst/>
                          <a:latin typeface="+mn-lt"/>
                        </a:rPr>
                        <a:t>с учетом надлежащих международных практик организации сестринской службы </a:t>
                      </a:r>
                      <a:r>
                        <a:rPr lang="ru-RU" sz="1500" b="1" dirty="0" smtClean="0">
                          <a:effectLst/>
                          <a:latin typeface="+mn-lt"/>
                        </a:rPr>
                        <a:t>в приемном покое и клинических отделениях стационаров</a:t>
                      </a:r>
                      <a:r>
                        <a:rPr lang="ru-RU" sz="1500" b="1" baseline="0" dirty="0">
                          <a:effectLst/>
                          <a:latin typeface="+mn-lt"/>
                          <a:cs typeface="Times New Roman"/>
                        </a:rPr>
                        <a:t> </a:t>
                      </a:r>
                      <a:r>
                        <a:rPr lang="ru-RU" sz="1500" b="0" dirty="0" smtClean="0">
                          <a:effectLst/>
                          <a:latin typeface="+mn-lt"/>
                        </a:rPr>
                        <a:t>(должности, </a:t>
                      </a:r>
                      <a:r>
                        <a:rPr lang="ru-RU" sz="1500" b="0" dirty="0" err="1" smtClean="0">
                          <a:effectLst/>
                          <a:latin typeface="+mn-lt"/>
                        </a:rPr>
                        <a:t>СОПы</a:t>
                      </a:r>
                      <a:r>
                        <a:rPr lang="ru-RU" sz="1500" b="0" dirty="0" smtClean="0">
                          <a:effectLst/>
                          <a:latin typeface="+mn-lt"/>
                        </a:rPr>
                        <a:t>, документация, предложения к штатным нормативам и условиям работы)</a:t>
                      </a:r>
                      <a:endParaRPr lang="ru-RU" sz="1500" b="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9063" marR="49063" marT="0" marB="0">
                    <a:noFill/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effectLst/>
                          <a:latin typeface="+mn-lt"/>
                        </a:rPr>
                        <a:t>5. Анализ выгод и рисков </a:t>
                      </a:r>
                      <a:r>
                        <a:rPr lang="ru-RU" sz="1500" b="0" dirty="0" smtClean="0">
                          <a:effectLst/>
                          <a:latin typeface="+mn-lt"/>
                        </a:rPr>
                        <a:t>внедрения новой модели, </a:t>
                      </a:r>
                      <a:r>
                        <a:rPr lang="ru-RU" sz="1500" b="1" dirty="0" smtClean="0">
                          <a:effectLst/>
                          <a:latin typeface="+mn-lt"/>
                        </a:rPr>
                        <a:t>сценарное моделирование прогнозных изменений структуры рынка кадровых ресурсов здравоохранения</a:t>
                      </a:r>
                      <a:r>
                        <a:rPr lang="ru-RU" sz="1500" b="0" dirty="0" smtClean="0">
                          <a:effectLst/>
                          <a:latin typeface="+mn-lt"/>
                        </a:rPr>
                        <a:t> (влияние на функционал и потребность во врачах и других специалистов здравоохранения), </a:t>
                      </a:r>
                      <a:r>
                        <a:rPr lang="ru-RU" sz="1500" b="1" dirty="0" smtClean="0">
                          <a:effectLst/>
                          <a:latin typeface="+mn-lt"/>
                        </a:rPr>
                        <a:t>финансовое моделирование </a:t>
                      </a:r>
                      <a:r>
                        <a:rPr lang="ru-RU" sz="1500" b="0" dirty="0" smtClean="0">
                          <a:effectLst/>
                          <a:latin typeface="+mn-lt"/>
                        </a:rPr>
                        <a:t>влияния на отрасль здравоохранения на микро- и макроуровне. </a:t>
                      </a:r>
                      <a:endParaRPr lang="ru-RU" sz="15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9063" marR="49063" marT="0" marB="0">
                    <a:noFill/>
                  </a:tcPr>
                </a:tc>
              </a:tr>
              <a:tr h="936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effectLst/>
                          <a:latin typeface="+mn-lt"/>
                        </a:rPr>
                        <a:t>6. Подготовка проекта приказа о внесении изменений</a:t>
                      </a:r>
                      <a:r>
                        <a:rPr lang="ru-RU" sz="1500" b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500" b="1" u="sng" dirty="0" smtClean="0">
                          <a:effectLst/>
                          <a:latin typeface="+mn-lt"/>
                        </a:rPr>
                        <a:t>в Приказ МЗ РК №238 </a:t>
                      </a:r>
                      <a:r>
                        <a:rPr lang="ru-RU" sz="1500" b="0" dirty="0" smtClean="0">
                          <a:effectLst/>
                          <a:latin typeface="+mn-lt"/>
                        </a:rPr>
                        <a:t>«Типовые штаты и штатные нормативы организаций здравоохранения», </a:t>
                      </a:r>
                      <a:r>
                        <a:rPr lang="ru-RU" sz="1500" b="1" u="sng" dirty="0" smtClean="0">
                          <a:effectLst/>
                          <a:latin typeface="+mn-lt"/>
                        </a:rPr>
                        <a:t>Приказ МЗ РК №907 </a:t>
                      </a:r>
                      <a:r>
                        <a:rPr lang="ru-RU" sz="1500" b="0" dirty="0" smtClean="0">
                          <a:effectLst/>
                          <a:latin typeface="+mn-lt"/>
                        </a:rPr>
                        <a:t>«Об утверждении форм первичной медицинской документации организаций здравоохранения»</a:t>
                      </a:r>
                      <a:endParaRPr lang="ru-RU" sz="1500" b="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9063" marR="49063" marT="0" marB="0">
                    <a:noFill/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1520" y="130622"/>
            <a:ext cx="8640960" cy="634082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+mn-lt"/>
              </a:rPr>
              <a:t>ДОРОЖНАЯ КАРТА по реализации 2 фазы пилотного проекта по внедрению новой </a:t>
            </a:r>
            <a:r>
              <a:rPr lang="ru-RU" sz="1600" b="1" dirty="0">
                <a:solidFill>
                  <a:schemeClr val="bg1"/>
                </a:solidFill>
                <a:latin typeface="+mn-lt"/>
              </a:rPr>
              <a:t>модели сестринской службы в организациях практического </a:t>
            </a:r>
            <a:r>
              <a:rPr lang="ru-RU" sz="1600" b="1" dirty="0" smtClean="0">
                <a:solidFill>
                  <a:schemeClr val="bg1"/>
                </a:solidFill>
                <a:latin typeface="+mn-lt"/>
              </a:rPr>
              <a:t>здравоохранения в 2018 – 2019 гг.</a:t>
            </a:r>
            <a:endParaRPr lang="ru-RU" sz="1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1EB68FFB-1869-43FB-A86C-EE909F4A0129}" type="slidenum">
              <a:rPr lang="ru-RU" smtClean="0"/>
              <a:t>49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881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1008112"/>
          </a:xfrm>
          <a:solidFill>
            <a:srgbClr val="CDE4FF"/>
          </a:solidFill>
        </p:spPr>
        <p:txBody>
          <a:bodyPr>
            <a:noAutofit/>
          </a:bodyPr>
          <a:lstStyle/>
          <a:p>
            <a:r>
              <a:rPr lang="ru-RU" sz="2400" b="1" dirty="0" smtClean="0"/>
              <a:t>Самооценка уровня овладения базовыми и профессиональными компетенциями выпускника прикладного </a:t>
            </a:r>
            <a:r>
              <a:rPr lang="ru-RU" sz="2400" b="1" dirty="0" err="1" smtClean="0"/>
              <a:t>бакалавриата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6314073"/>
              </p:ext>
            </p:extLst>
          </p:nvPr>
        </p:nvGraphicFramePr>
        <p:xfrm>
          <a:off x="467544" y="1412776"/>
          <a:ext cx="82296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109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420888"/>
            <a:ext cx="7344816" cy="1143000"/>
          </a:xfrm>
          <a:solidFill>
            <a:srgbClr val="99CCFF"/>
          </a:solidFill>
        </p:spPr>
        <p:txBody>
          <a:bodyPr>
            <a:normAutofit/>
          </a:bodyPr>
          <a:lstStyle/>
          <a:p>
            <a:r>
              <a:rPr lang="ru-RU" sz="3600" b="1" dirty="0" smtClean="0"/>
              <a:t>Благодарю за внимание!</a:t>
            </a:r>
            <a:endParaRPr lang="ru-RU" sz="36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68FFB-1869-43FB-A86C-EE909F4A0129}" type="slidenum">
              <a:rPr lang="ru-RU" smtClean="0"/>
              <a:t>50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4149080"/>
            <a:ext cx="77768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 вопросами</a:t>
            </a:r>
            <a:r>
              <a:rPr lang="ru-RU" dirty="0" smtClean="0"/>
              <a:t>, замечаниями</a:t>
            </a:r>
            <a:r>
              <a:rPr lang="ru-RU" dirty="0" smtClean="0"/>
              <a:t> и предложениями обращаться к докладчику:</a:t>
            </a:r>
          </a:p>
          <a:p>
            <a:endParaRPr lang="ru-RU" dirty="0"/>
          </a:p>
          <a:p>
            <a:r>
              <a:rPr lang="ru-RU" dirty="0" err="1" smtClean="0"/>
              <a:t>Шалхарова</a:t>
            </a:r>
            <a:r>
              <a:rPr lang="ru-RU" dirty="0" smtClean="0"/>
              <a:t> </a:t>
            </a:r>
            <a:r>
              <a:rPr lang="ru-RU" dirty="0" err="1" smtClean="0"/>
              <a:t>Жанар</a:t>
            </a:r>
            <a:r>
              <a:rPr lang="ru-RU" dirty="0" smtClean="0"/>
              <a:t> </a:t>
            </a:r>
            <a:r>
              <a:rPr lang="ru-RU" dirty="0" err="1" smtClean="0"/>
              <a:t>Сайлаубековна</a:t>
            </a:r>
            <a:r>
              <a:rPr lang="ru-RU" dirty="0" smtClean="0"/>
              <a:t> ,</a:t>
            </a:r>
          </a:p>
          <a:p>
            <a:r>
              <a:rPr lang="ru-RU" dirty="0"/>
              <a:t>председатель правления </a:t>
            </a:r>
            <a:r>
              <a:rPr lang="ru-RU" dirty="0" smtClean="0"/>
              <a:t>ОЮЛ </a:t>
            </a:r>
            <a:r>
              <a:rPr lang="ru-RU" dirty="0"/>
              <a:t>«Союз медицинских колледжей Казахстана»</a:t>
            </a:r>
          </a:p>
          <a:p>
            <a:endParaRPr lang="ru-RU" dirty="0" smtClean="0"/>
          </a:p>
          <a:p>
            <a:r>
              <a:rPr lang="en-US" dirty="0"/>
              <a:t>z</a:t>
            </a:r>
            <a:r>
              <a:rPr lang="en-US" dirty="0" smtClean="0"/>
              <a:t>hanar.shalkharova@gmail.com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8001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936104"/>
          </a:xfrm>
          <a:solidFill>
            <a:srgbClr val="CDE4FF"/>
          </a:solidFill>
        </p:spPr>
        <p:txBody>
          <a:bodyPr>
            <a:noAutofit/>
          </a:bodyPr>
          <a:lstStyle/>
          <a:p>
            <a:r>
              <a:rPr lang="ru-RU" sz="2400" b="1" dirty="0" smtClean="0"/>
              <a:t>Планы выпускников по трудоустройству после окончания прикладного </a:t>
            </a:r>
            <a:r>
              <a:rPr lang="ru-RU" sz="2400" b="1" dirty="0" err="1" smtClean="0"/>
              <a:t>бакалавриата</a:t>
            </a:r>
            <a:r>
              <a:rPr lang="ru-RU" sz="2400" b="1" dirty="0" smtClean="0"/>
              <a:t> по сестринскому делу</a:t>
            </a:r>
            <a:endParaRPr lang="ru-RU" sz="24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6362251"/>
              </p:ext>
            </p:extLst>
          </p:nvPr>
        </p:nvGraphicFramePr>
        <p:xfrm>
          <a:off x="179512" y="1124744"/>
          <a:ext cx="885698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951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CDE4FF"/>
          </a:solidFill>
        </p:spPr>
        <p:txBody>
          <a:bodyPr>
            <a:noAutofit/>
          </a:bodyPr>
          <a:lstStyle/>
          <a:p>
            <a:r>
              <a:rPr lang="ru-RU" sz="2000" b="1" dirty="0"/>
              <a:t>Насколько выпускники  прикладного </a:t>
            </a:r>
            <a:r>
              <a:rPr lang="ru-RU" sz="2000" b="1" dirty="0" err="1"/>
              <a:t>бакалавриата</a:t>
            </a:r>
            <a:r>
              <a:rPr lang="ru-RU" sz="2000" b="1" dirty="0"/>
              <a:t> по сестринскому делу чувствуют, что после окончания прикладного </a:t>
            </a:r>
            <a:r>
              <a:rPr lang="ru-RU" sz="2000" b="1" dirty="0" err="1"/>
              <a:t>бакалавриата</a:t>
            </a:r>
            <a:r>
              <a:rPr lang="ru-RU" sz="2000" b="1" dirty="0"/>
              <a:t> будут заниматься развитием сестринского дела и внедрять новые продвинутые сестринские услуги в организации </a:t>
            </a:r>
            <a:r>
              <a:rPr lang="ru-RU" sz="2000" b="1" dirty="0" smtClean="0"/>
              <a:t>здравоохранения?</a:t>
            </a:r>
            <a:endParaRPr lang="ru-RU" sz="2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8533945"/>
              </p:ext>
            </p:extLst>
          </p:nvPr>
        </p:nvGraphicFramePr>
        <p:xfrm>
          <a:off x="539552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452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90662"/>
            <a:ext cx="8229600" cy="778098"/>
          </a:xfrm>
          <a:solidFill>
            <a:srgbClr val="CDE4FF"/>
          </a:solidFill>
        </p:spPr>
        <p:txBody>
          <a:bodyPr>
            <a:noAutofit/>
          </a:bodyPr>
          <a:lstStyle/>
          <a:p>
            <a:r>
              <a:rPr lang="ru-RU" sz="2400" b="1" dirty="0" smtClean="0"/>
              <a:t>Ожидания работодателей от прикладных бакалавров по внедрению новых продвинутых сестринских услуг:</a:t>
            </a:r>
            <a:endParaRPr lang="ru-RU" sz="24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64408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994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  <a:solidFill>
            <a:srgbClr val="CDE4FF"/>
          </a:solidFill>
        </p:spPr>
        <p:txBody>
          <a:bodyPr>
            <a:noAutofit/>
          </a:bodyPr>
          <a:lstStyle/>
          <a:p>
            <a:pPr algn="l"/>
            <a:r>
              <a:rPr lang="ru-RU" sz="2000" dirty="0" smtClean="0"/>
              <a:t>Ожидания работодателей на вопрос: </a:t>
            </a:r>
            <a:r>
              <a:rPr lang="ru-RU" sz="2000" dirty="0"/>
              <a:t>«</a:t>
            </a:r>
            <a:r>
              <a:rPr lang="ru-RU" sz="2000" b="1" dirty="0"/>
              <a:t>Насколько Вы ожидаете, что прикладные бакалавры будут готовы осуществлять независимые от врача сестринские услуги</a:t>
            </a:r>
            <a:r>
              <a:rPr lang="ru-RU" sz="2000" dirty="0"/>
              <a:t> (ведение независимого от врача сестринского процесса, включая сестринскую диагностику, выставление сестринского диагноза, назначение сестринского плана ухода и вмешательств, мониторинг эффективности реализации плана сестринского ухода; ведение сестринской документации, индивидуальный прием, консультирование и обучение больных и </a:t>
            </a:r>
            <a:r>
              <a:rPr lang="ru-RU" sz="2000" dirty="0" err="1"/>
              <a:t>т.д</a:t>
            </a:r>
            <a:r>
              <a:rPr lang="ru-RU" sz="2000" dirty="0"/>
              <a:t>)?»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5119991"/>
              </p:ext>
            </p:extLst>
          </p:nvPr>
        </p:nvGraphicFramePr>
        <p:xfrm>
          <a:off x="539552" y="2852936"/>
          <a:ext cx="8229600" cy="3733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965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1952</TotalTime>
  <Words>7225</Words>
  <Application>Microsoft Office PowerPoint</Application>
  <PresentationFormat>Экран (4:3)</PresentationFormat>
  <Paragraphs>1867</Paragraphs>
  <Slides>50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1" baseType="lpstr">
      <vt:lpstr>Тема Office</vt:lpstr>
      <vt:lpstr>Результаты внедрения новой системы управления сестринской службой в организациях практического здравоохранения</vt:lpstr>
      <vt:lpstr>ПИЛОТНЫЙ ПРОЕКТ по разработке и внедрению новой модели сестринской службы в организациях практического здравоохранения – клинических базах высших медицинских колледжей РК</vt:lpstr>
      <vt:lpstr>Презентация PowerPoint</vt:lpstr>
      <vt:lpstr>Удовлетворенность выпускников обучением  на программе прикладного бакалавриата</vt:lpstr>
      <vt:lpstr>Самооценка уровня овладения базовыми и профессиональными компетенциями выпускника прикладного бакалавриата</vt:lpstr>
      <vt:lpstr>Планы выпускников по трудоустройству после окончания прикладного бакалавриата по сестринскому делу</vt:lpstr>
      <vt:lpstr>Насколько выпускники  прикладного бакалавриата по сестринскому делу чувствуют, что после окончания прикладного бакалавриата будут заниматься развитием сестринского дела и внедрять новые продвинутые сестринские услуги в организации здравоохранения?</vt:lpstr>
      <vt:lpstr>Ожидания работодателей от прикладных бакалавров по внедрению новых продвинутых сестринских услуг:</vt:lpstr>
      <vt:lpstr>Ожидания работодателей на вопрос: «Насколько Вы ожидаете, что прикладные бакалавры будут готовы осуществлять независимые от врача сестринские услуги (ведение независимого от врача сестринского процесса, включая сестринскую диагностику, выставление сестринского диагноза, назначение сестринского плана ухода и вмешательств, мониторинг эффективности реализации плана сестринского ухода; ведение сестринской документации, индивидуальный прием, консультирование и обучение больных и т.д)?»</vt:lpstr>
      <vt:lpstr>Ответы работодателей и выпускников прикладного бакалавриата на вопрос: «Как Вы думаете, для повышения эффективности качества оказываемых услуг, насколько сильно организации здравоохранения нуждаются в прикладных бакалаврах?»</vt:lpstr>
      <vt:lpstr>Ожидания работодателей от прикладных бакалавров. Контент-анализ открытых ответов на вопрос: «На Ваш взгляд, какие функции, сферы деятельности и потенциальные ниши являются наиболее подходящими для работы прикладных бакалавров?»</vt:lpstr>
      <vt:lpstr>Презентация PowerPoint</vt:lpstr>
      <vt:lpstr>Рассмотрев 4 разные концептуальные модели организации сестринской службы в мировой практике (функциональная, первичная, командная, матричная), участники пилотного проекта большинством голосов выбрали концептуальные модели, которые будут реализовываться в медицинских организациях Казахстана:</vt:lpstr>
      <vt:lpstr>Презентация PowerPoint</vt:lpstr>
      <vt:lpstr>Презентация PowerPoint</vt:lpstr>
      <vt:lpstr>Варианты предложений по штатным нормативам медсестер расширенной практики и младших медсестер для стационаров:</vt:lpstr>
      <vt:lpstr>Презентация PowerPoint</vt:lpstr>
      <vt:lpstr>Презентация PowerPoint</vt:lpstr>
      <vt:lpstr>Презентация PowerPoint</vt:lpstr>
      <vt:lpstr>Варианты предложений по штатным нормативам медсестер расширенной практики и младших медсестер для поликлиник:</vt:lpstr>
      <vt:lpstr>Варианты предложений по штатным нормативам медсестер расширенной практики и младших медсестер для поликлиник:</vt:lpstr>
      <vt:lpstr>Презентация PowerPoint</vt:lpstr>
      <vt:lpstr>Разделение функциональных обязанностей среднего медицинского работника (медицинской сестры, фельдшера) медицинского пункта и фельдшерско-акушерского пункта, врачебной амбулатории (центра семейного здоровья) согласно п.1. Приложения 1 Приказа МЗ РК №7: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Делегирование медсестре расширенной практики (прикладной/академический бакалавр) функциональных обязанностей врача общей практики (участкового терапевта, участкового педиатра) согласно п.3. Приложения 1 Приказа МЗ РК №7: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Делегирование функциональных обязанностей специалиста по ЗОЖ врачебной амбулатории (центра семейного здоровья) согласно п.6. Приложения 1 Приказа МЗ РК №7:</vt:lpstr>
      <vt:lpstr>Презентация PowerPoint</vt:lpstr>
      <vt:lpstr>Делегирование функциональных обязанностей врача прикладному бакалавру сестринского дела согласно предложениям участников пилотного проекта: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ДОРОЖНАЯ КАРТА по реализации 2 фазы пилотного проекта по внедрению новой модели сестринской службы в организациях практического здравоохранения в 2018 – 2019 гг.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Описание пилотного проекта по разработке и внедрению  новой модели сестринской службы в организациях практического здравоохранения –  клинических базах  высших медицинских колледжей Республики Казахстан</dc:title>
  <dc:creator>Asus</dc:creator>
  <cp:lastModifiedBy>RePack by Diakov</cp:lastModifiedBy>
  <cp:revision>176</cp:revision>
  <cp:lastPrinted>2017-08-07T04:58:37Z</cp:lastPrinted>
  <dcterms:created xsi:type="dcterms:W3CDTF">2017-08-06T10:27:01Z</dcterms:created>
  <dcterms:modified xsi:type="dcterms:W3CDTF">2018-06-18T18:19:12Z</dcterms:modified>
</cp:coreProperties>
</file>